
<file path=[Content_Types].xml><?xml version="1.0" encoding="utf-8"?>
<Types xmlns="http://schemas.openxmlformats.org/package/2006/content-types">
  <Default ContentType="application/vnd.openxmlformats-officedocument.spreadsheetml.sheet" Extension="xlsx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drawingml.chart+xml" PartName="/ppt/charts/char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6858000" cx="12192000"/>
  <p:notesSz cx="6858000" cy="9144000"/>
  <p:embeddedFontLst>
    <p:embeddedFont>
      <p:font typeface="Helvetica Neue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032">
          <p15:clr>
            <a:srgbClr val="A4A3A4"/>
          </p15:clr>
        </p15:guide>
        <p15:guide id="2" pos="7392">
          <p15:clr>
            <a:srgbClr val="A4A3A4"/>
          </p15:clr>
        </p15:guide>
      </p15:sldGuideLst>
    </p:ext>
    <p:ext uri="GoogleSlidesCustomDataVersion2">
      <go:slidesCustomData xmlns:go="http://customooxmlschemas.google.com/" r:id="rId43" roundtripDataSignature="AMtx7miRQe3l1PI8mrFGSRdy+vZvqkqM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C92FB8E-6835-43E8-A46C-C53CCD8F08C5}">
  <a:tblStyle styleId="{8C92FB8E-6835-43E8-A46C-C53CCD8F08C5}" styleName="Table_0">
    <a:wholeTbl>
      <a:tcTxStyle b="off" i="off">
        <a:font>
          <a:latin typeface="Intel Clear"/>
          <a:ea typeface="Intel Clear"/>
          <a:cs typeface="Intel Clear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38A4292B-7540-4234-8C35-C6B1BA40B77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032" orient="horz"/>
        <p:guide pos="739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.fntdata"/><Relationship Id="rId20" Type="http://schemas.openxmlformats.org/officeDocument/2006/relationships/slide" Target="slides/slide14.xml"/><Relationship Id="rId42" Type="http://schemas.openxmlformats.org/officeDocument/2006/relationships/font" Target="fonts/HelveticaNeue-boldItalic.fntdata"/><Relationship Id="rId41" Type="http://schemas.openxmlformats.org/officeDocument/2006/relationships/font" Target="fonts/HelveticaNeue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HelveticaNeue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harts/_rels/chart1.xml.rels><?xml version="1.0" encoding="UTF-8" standalone="yes"?>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85003499999999999"/>
        </c:manualLayout>
      </c:layout>
      <c:pieChart>
        <c:varyColors val="0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4.1227E-2"/>
          <c:y val="0.95121999999999995"/>
          <c:w val="0.91754599999999997"/>
          <c:h val="4.8779599999999999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800" b="0" i="0" u="none" strike="noStrike">
              <a:solidFill>
                <a:srgbClr val="000000"/>
              </a:solidFill>
              <a:latin typeface="Intel Clear"/>
            </a:defRPr>
          </a:pPr>
          <a:endParaRPr lang="ru-RU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6c0c013f0c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6c0c013f0c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c0c013f0c_0_3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26c0c013f0c_0_3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6c0c013f0c_0_2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6c0c013f0c_0_2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6c0c013f0c_0_2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6c0c013f0c_0_2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6c0c013f0c_0_2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6c0c013f0c_0_2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6c0c013f0c_0_3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6c0c013f0c_0_3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8" name="Google Shape;33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4" name="Google Shape;34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6" name="Google Shape;35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2" name="Google Shape;36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8" name="Google Shape;36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4" name="Google Shape;374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6c0c013f0c_0_3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6c0c013f0c_0_3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7" name="Google Shape;38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5" name="Google Shape;395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There’s been plenty of progress and we have new slides to share, but this one is from Gil’s presentation in EuroLLVM – the vision remained the same</a:t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Idea: model vectorization as a planning process, each VPlan is clear and self-contained, leave no sophisticated logic/ad-hoc decisions in Cost and Execute</a:t>
            </a:r>
            <a:endParaRPr/>
          </a:p>
        </p:txBody>
      </p:sp>
      <p:sp>
        <p:nvSpPr>
          <p:cNvPr id="396" name="Google Shape;396;p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7" name="Google Shape;467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3" name="Google Shape;47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9" name="Google Shape;479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c0c013f0c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6c0c013f0c_0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4" name="Google Shape;49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0" name="Google Shape;50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6c0c013f0c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6c0c013f0c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6c0c013f0c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6c0c013f0c_0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c0c013f0c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6c0c013f0c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chart" Target="../charts/chart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Blue A" showMasterSp="0">
  <p:cSld name="Title Blue A">
    <p:bg>
      <p:bgPr>
        <a:solidFill>
          <a:srgbClr val="184A8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/>
          <p:nvPr>
            <p:ph type="title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  <a:defRPr sz="75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4"/>
          <p:cNvSpPr txBox="1"/>
          <p:nvPr>
            <p:ph idx="1" type="body"/>
          </p:nvPr>
        </p:nvSpPr>
        <p:spPr>
          <a:xfrm>
            <a:off x="1895475" y="3182315"/>
            <a:ext cx="1029652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C7FD"/>
              </a:buClr>
              <a:buSzPts val="1600"/>
              <a:buNone/>
              <a:defRPr b="1" i="0" sz="1600">
                <a:solidFill>
                  <a:srgbClr val="00C7F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4"/>
          <p:cNvSpPr txBox="1"/>
          <p:nvPr>
            <p:ph idx="2" type="body"/>
          </p:nvPr>
        </p:nvSpPr>
        <p:spPr>
          <a:xfrm>
            <a:off x="1908348" y="4778609"/>
            <a:ext cx="10283651" cy="326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Content &amp; 2 Pictures">
  <p:cSld name="Title, Sub, Content &amp; 2 Picture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3"/>
          <p:cNvSpPr txBox="1"/>
          <p:nvPr>
            <p:ph type="title"/>
          </p:nvPr>
        </p:nvSpPr>
        <p:spPr>
          <a:xfrm>
            <a:off x="571500" y="567227"/>
            <a:ext cx="5755707" cy="945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33"/>
          <p:cNvSpPr txBox="1"/>
          <p:nvPr>
            <p:ph idx="1" type="body"/>
          </p:nvPr>
        </p:nvSpPr>
        <p:spPr>
          <a:xfrm>
            <a:off x="6609331" y="2978828"/>
            <a:ext cx="4668837" cy="34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53125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2" type="body"/>
          </p:nvPr>
        </p:nvSpPr>
        <p:spPr>
          <a:xfrm>
            <a:off x="6609331" y="5929172"/>
            <a:ext cx="4668837" cy="3453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53125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9" name="Google Shape;59;p33"/>
          <p:cNvSpPr/>
          <p:nvPr>
            <p:ph idx="3" type="pic"/>
          </p:nvPr>
        </p:nvSpPr>
        <p:spPr>
          <a:xfrm>
            <a:off x="6609331" y="571500"/>
            <a:ext cx="4668837" cy="238125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33"/>
          <p:cNvSpPr/>
          <p:nvPr>
            <p:ph idx="4" type="pic"/>
          </p:nvPr>
        </p:nvSpPr>
        <p:spPr>
          <a:xfrm>
            <a:off x="6609331" y="3537061"/>
            <a:ext cx="4668837" cy="238125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33"/>
          <p:cNvSpPr txBox="1"/>
          <p:nvPr>
            <p:ph idx="5" type="body"/>
          </p:nvPr>
        </p:nvSpPr>
        <p:spPr>
          <a:xfrm>
            <a:off x="571500" y="2139952"/>
            <a:ext cx="5768944" cy="411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62" name="Google Shape;62;p33"/>
          <p:cNvSpPr txBox="1"/>
          <p:nvPr>
            <p:ph idx="6" type="body"/>
          </p:nvPr>
        </p:nvSpPr>
        <p:spPr>
          <a:xfrm>
            <a:off x="571500" y="1612901"/>
            <a:ext cx="5768944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Content &amp; Picture">
  <p:cSld name="Title, Sub, Content &amp; Pictur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4"/>
          <p:cNvSpPr/>
          <p:nvPr>
            <p:ph idx="2" type="pic"/>
          </p:nvPr>
        </p:nvSpPr>
        <p:spPr>
          <a:xfrm>
            <a:off x="6615046" y="0"/>
            <a:ext cx="5129422" cy="6416167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34"/>
          <p:cNvSpPr txBox="1"/>
          <p:nvPr>
            <p:ph type="title"/>
          </p:nvPr>
        </p:nvSpPr>
        <p:spPr>
          <a:xfrm>
            <a:off x="571500" y="567227"/>
            <a:ext cx="5747107" cy="945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" type="body"/>
          </p:nvPr>
        </p:nvSpPr>
        <p:spPr>
          <a:xfrm>
            <a:off x="571500" y="2139952"/>
            <a:ext cx="5768944" cy="411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3" type="body"/>
          </p:nvPr>
        </p:nvSpPr>
        <p:spPr>
          <a:xfrm>
            <a:off x="571500" y="1612901"/>
            <a:ext cx="5768944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Full Page Picture">
  <p:cSld name="Title &amp; Full Page Pictur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/>
          <p:nvPr>
            <p:ph idx="2" type="pic"/>
          </p:nvPr>
        </p:nvSpPr>
        <p:spPr>
          <a:xfrm>
            <a:off x="-11286" y="0"/>
            <a:ext cx="11744325" cy="6401797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35"/>
          <p:cNvSpPr txBox="1"/>
          <p:nvPr>
            <p:ph type="title"/>
          </p:nvPr>
        </p:nvSpPr>
        <p:spPr>
          <a:xfrm>
            <a:off x="571500" y="571500"/>
            <a:ext cx="11010899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Quote">
  <p:cSld name="Title &amp; Quot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6"/>
          <p:cNvSpPr txBox="1"/>
          <p:nvPr>
            <p:ph type="title"/>
          </p:nvPr>
        </p:nvSpPr>
        <p:spPr>
          <a:xfrm>
            <a:off x="571501" y="571501"/>
            <a:ext cx="11022060" cy="873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36"/>
          <p:cNvSpPr txBox="1"/>
          <p:nvPr>
            <p:ph idx="1" type="body"/>
          </p:nvPr>
        </p:nvSpPr>
        <p:spPr>
          <a:xfrm>
            <a:off x="571500" y="1592529"/>
            <a:ext cx="11010900" cy="37271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36"/>
          <p:cNvSpPr txBox="1"/>
          <p:nvPr>
            <p:ph idx="2" type="body"/>
          </p:nvPr>
        </p:nvSpPr>
        <p:spPr>
          <a:xfrm>
            <a:off x="571500" y="5461818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hart Example" showMasterSp="0">
  <p:cSld name="3_Chart Example">
    <p:bg>
      <p:bgPr>
        <a:solidFill>
          <a:schemeClr val="accen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37"/>
          <p:cNvSpPr/>
          <p:nvPr/>
        </p:nvSpPr>
        <p:spPr>
          <a:xfrm>
            <a:off x="11741697" y="6407185"/>
            <a:ext cx="450068" cy="45006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7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chemeClr val="lt1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7"/>
          <p:cNvSpPr txBox="1"/>
          <p:nvPr>
            <p:ph type="title"/>
          </p:nvPr>
        </p:nvSpPr>
        <p:spPr>
          <a:xfrm>
            <a:off x="571501" y="571501"/>
            <a:ext cx="11022060" cy="873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>
            <a:off x="571500" y="1599816"/>
            <a:ext cx="11010900" cy="3719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pic>
        <p:nvPicPr>
          <p:cNvPr descr="Image" id="81" name="Google Shape;8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7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7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37"/>
          <p:cNvSpPr txBox="1"/>
          <p:nvPr>
            <p:ph idx="2" type="body"/>
          </p:nvPr>
        </p:nvSpPr>
        <p:spPr>
          <a:xfrm>
            <a:off x="571500" y="5476099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85" name="Google Shape;85;p37"/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White">
  <p:cSld name="Section Break Whit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8"/>
          <p:cNvSpPr txBox="1"/>
          <p:nvPr>
            <p:ph type="title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800"/>
              <a:buFont typeface="Arial"/>
              <a:buNone/>
              <a:defRPr sz="48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88" name="Google Shape;88;p38"/>
          <p:cNvSpPr txBox="1"/>
          <p:nvPr>
            <p:ph idx="1" type="body"/>
          </p:nvPr>
        </p:nvSpPr>
        <p:spPr>
          <a:xfrm>
            <a:off x="571500" y="3939750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Blue" showMasterSp="0">
  <p:cSld name="Section Break Blue">
    <p:bg>
      <p:bgPr>
        <a:solidFill>
          <a:schemeClr val="accen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9"/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91" name="Google Shape;91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39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9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9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9"/>
          <p:cNvSpPr txBox="1"/>
          <p:nvPr>
            <p:ph type="title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96" name="Google Shape;96;p39"/>
          <p:cNvSpPr txBox="1"/>
          <p:nvPr>
            <p:ph idx="1" type="body"/>
          </p:nvPr>
        </p:nvSpPr>
        <p:spPr>
          <a:xfrm>
            <a:off x="571500" y="3948942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97" name="Google Shape;97;p39"/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Light Blue" showMasterSp="0">
  <p:cSld name="Section Break Light Blue">
    <p:bg>
      <p:bgPr>
        <a:solidFill>
          <a:srgbClr val="0095BD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0"/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40"/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01" name="Google Shape;10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0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0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0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0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0"/>
          <p:cNvSpPr txBox="1"/>
          <p:nvPr>
            <p:ph type="title"/>
          </p:nvPr>
        </p:nvSpPr>
        <p:spPr>
          <a:xfrm>
            <a:off x="571370" y="2140785"/>
            <a:ext cx="11010816" cy="165168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07" name="Google Shape;107;p40"/>
          <p:cNvSpPr txBox="1"/>
          <p:nvPr>
            <p:ph idx="1" type="body"/>
          </p:nvPr>
        </p:nvSpPr>
        <p:spPr>
          <a:xfrm>
            <a:off x="571500" y="3964420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 Blue" showMasterSp="0">
  <p:cSld name="Title, Sub &amp; Content Blue">
    <p:bg>
      <p:bgPr>
        <a:solidFill>
          <a:schemeClr val="dk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1"/>
          <p:cNvSpPr/>
          <p:nvPr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1"/>
          <p:cNvSpPr/>
          <p:nvPr/>
        </p:nvSpPr>
        <p:spPr>
          <a:xfrm>
            <a:off x="709974" y="2295859"/>
            <a:ext cx="318638" cy="318638"/>
          </a:xfrm>
          <a:prstGeom prst="rect">
            <a:avLst/>
          </a:prstGeom>
          <a:solidFill>
            <a:srgbClr val="00C7FD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8B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41"/>
          <p:cNvSpPr/>
          <p:nvPr/>
        </p:nvSpPr>
        <p:spPr>
          <a:xfrm>
            <a:off x="536812" y="2122317"/>
            <a:ext cx="174318" cy="174318"/>
          </a:xfrm>
          <a:prstGeom prst="rect">
            <a:avLst/>
          </a:prstGeom>
          <a:solidFill>
            <a:srgbClr val="7BDEF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1"/>
          <p:cNvSpPr/>
          <p:nvPr/>
        </p:nvSpPr>
        <p:spPr>
          <a:xfrm>
            <a:off x="709974" y="2023075"/>
            <a:ext cx="98724" cy="98723"/>
          </a:xfrm>
          <a:prstGeom prst="rect">
            <a:avLst/>
          </a:prstGeom>
          <a:solidFill>
            <a:srgbClr val="B4F0F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1"/>
          <p:cNvSpPr/>
          <p:nvPr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14" name="Google Shape;114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1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1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▪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17" name="Google Shape;117;p41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1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1"/>
          <p:cNvSpPr txBox="1"/>
          <p:nvPr>
            <p:ph type="title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20" name="Google Shape;120;p41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 Blue 2" showMasterSp="0">
  <p:cSld name="Title, Sub &amp; Content Blue 2">
    <p:bg>
      <p:bgPr>
        <a:solidFill>
          <a:schemeClr val="dk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2"/>
          <p:cNvSpPr/>
          <p:nvPr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2"/>
          <p:cNvSpPr/>
          <p:nvPr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2"/>
          <p:cNvSpPr/>
          <p:nvPr/>
        </p:nvSpPr>
        <p:spPr>
          <a:xfrm>
            <a:off x="707513" y="2295859"/>
            <a:ext cx="318638" cy="318638"/>
          </a:xfrm>
          <a:prstGeom prst="rect">
            <a:avLst/>
          </a:prstGeom>
          <a:solidFill>
            <a:srgbClr val="D9692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8B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2"/>
          <p:cNvSpPr/>
          <p:nvPr/>
        </p:nvSpPr>
        <p:spPr>
          <a:xfrm>
            <a:off x="533946" y="2122317"/>
            <a:ext cx="174318" cy="174318"/>
          </a:xfrm>
          <a:prstGeom prst="rect">
            <a:avLst/>
          </a:prstGeom>
          <a:solidFill>
            <a:srgbClr val="F6CB4B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2"/>
          <p:cNvSpPr/>
          <p:nvPr/>
        </p:nvSpPr>
        <p:spPr>
          <a:xfrm>
            <a:off x="707513" y="2023075"/>
            <a:ext cx="98724" cy="98723"/>
          </a:xfrm>
          <a:prstGeom prst="rect">
            <a:avLst/>
          </a:prstGeom>
          <a:solidFill>
            <a:srgbClr val="D9692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27" name="Google Shape;127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42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42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▪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30" name="Google Shape;130;p42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2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2"/>
          <p:cNvSpPr txBox="1"/>
          <p:nvPr>
            <p:ph type="title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33" name="Google Shape;133;p42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5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25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 Light Blue" showMasterSp="0">
  <p:cSld name="Title, Sub &amp; Content Light Blue">
    <p:bg>
      <p:bgPr>
        <a:solidFill>
          <a:schemeClr val="accent2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3"/>
          <p:cNvSpPr/>
          <p:nvPr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rgbClr val="0095B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3"/>
          <p:cNvSpPr/>
          <p:nvPr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rgbClr val="0095B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37" name="Google Shape;137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3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3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3"/>
          <p:cNvSpPr/>
          <p:nvPr/>
        </p:nvSpPr>
        <p:spPr>
          <a:xfrm>
            <a:off x="707513" y="2295859"/>
            <a:ext cx="318638" cy="318638"/>
          </a:xfrm>
          <a:prstGeom prst="rect">
            <a:avLst/>
          </a:prstGeom>
          <a:solidFill>
            <a:srgbClr val="004A86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8B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43"/>
          <p:cNvSpPr/>
          <p:nvPr/>
        </p:nvSpPr>
        <p:spPr>
          <a:xfrm>
            <a:off x="533946" y="2122317"/>
            <a:ext cx="174318" cy="174318"/>
          </a:xfrm>
          <a:prstGeom prst="rect">
            <a:avLst/>
          </a:prstGeom>
          <a:solidFill>
            <a:srgbClr val="7BDEF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3"/>
          <p:cNvSpPr/>
          <p:nvPr/>
        </p:nvSpPr>
        <p:spPr>
          <a:xfrm>
            <a:off x="707513" y="2023075"/>
            <a:ext cx="98724" cy="98723"/>
          </a:xfrm>
          <a:prstGeom prst="rect">
            <a:avLst/>
          </a:prstGeom>
          <a:solidFill>
            <a:srgbClr val="B4F0F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3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▪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44" name="Google Shape;144;p43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3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3"/>
          <p:cNvSpPr txBox="1"/>
          <p:nvPr>
            <p:ph type="title"/>
          </p:nvPr>
        </p:nvSpPr>
        <p:spPr>
          <a:xfrm>
            <a:off x="1014757" y="2545222"/>
            <a:ext cx="4785571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47" name="Google Shape;147;p43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Content Gray">
  <p:cSld name="Title, Sub, Content Gray">
    <p:bg>
      <p:bgPr>
        <a:solidFill>
          <a:srgbClr val="F2F2F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4"/>
          <p:cNvSpPr/>
          <p:nvPr/>
        </p:nvSpPr>
        <p:spPr>
          <a:xfrm>
            <a:off x="11741697" y="6405280"/>
            <a:ext cx="450068" cy="45006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4"/>
          <p:cNvSpPr/>
          <p:nvPr/>
        </p:nvSpPr>
        <p:spPr>
          <a:xfrm>
            <a:off x="5814183" y="402558"/>
            <a:ext cx="5927511" cy="600347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44"/>
          <p:cNvSpPr/>
          <p:nvPr/>
        </p:nvSpPr>
        <p:spPr>
          <a:xfrm>
            <a:off x="5815052" y="401865"/>
            <a:ext cx="5927511" cy="60034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44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  <a:defRPr>
                <a:solidFill>
                  <a:schemeClr val="lt2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  <a:defRPr>
                <a:solidFill>
                  <a:schemeClr val="lt2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solidFill>
                  <a:schemeClr val="lt2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>
                <a:solidFill>
                  <a:schemeClr val="lt2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Char char="•"/>
              <a:defRPr>
                <a:solidFill>
                  <a:schemeClr val="lt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53" name="Google Shape;153;p44"/>
          <p:cNvSpPr txBox="1"/>
          <p:nvPr>
            <p:ph type="title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sz="40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54" name="Google Shape;154;p44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55" name="Google Shape;155;p44"/>
          <p:cNvSpPr txBox="1"/>
          <p:nvPr/>
        </p:nvSpPr>
        <p:spPr>
          <a:xfrm>
            <a:off x="11908632" y="6579173"/>
            <a:ext cx="128240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 Blue 3" showMasterSp="0">
  <p:cSld name="Title, Sub &amp; Content Blue 3">
    <p:bg>
      <p:bgPr>
        <a:solidFill>
          <a:schemeClr val="accen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5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▪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58" name="Google Shape;158;p45"/>
          <p:cNvSpPr txBox="1"/>
          <p:nvPr>
            <p:ph type="title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59" name="Google Shape;159;p45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60" name="Google Shape;160;p45"/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45"/>
          <p:cNvSpPr/>
          <p:nvPr/>
        </p:nvSpPr>
        <p:spPr>
          <a:xfrm>
            <a:off x="11741697" y="6407185"/>
            <a:ext cx="450068" cy="450068"/>
          </a:xfrm>
          <a:prstGeom prst="rect">
            <a:avLst/>
          </a:prstGeom>
          <a:solidFill>
            <a:schemeClr val="accent1">
              <a:alpha val="49411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45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chemeClr val="lt1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63" name="Google Shape;16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45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45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45"/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 Light Blue 2" showMasterSp="0">
  <p:cSld name="Title, Sub &amp; Content Light Blue 2">
    <p:bg>
      <p:bgPr>
        <a:solidFill>
          <a:srgbClr val="0095BD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6"/>
          <p:cNvSpPr txBox="1"/>
          <p:nvPr>
            <p:ph idx="1" type="body"/>
          </p:nvPr>
        </p:nvSpPr>
        <p:spPr>
          <a:xfrm>
            <a:off x="6394450" y="1974850"/>
            <a:ext cx="4852988" cy="3703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▪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69" name="Google Shape;169;p46"/>
          <p:cNvSpPr txBox="1"/>
          <p:nvPr>
            <p:ph type="title"/>
          </p:nvPr>
        </p:nvSpPr>
        <p:spPr>
          <a:xfrm>
            <a:off x="554183" y="2545222"/>
            <a:ext cx="4765744" cy="2497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70" name="Google Shape;170;p46"/>
          <p:cNvSpPr txBox="1"/>
          <p:nvPr>
            <p:ph idx="2" type="body"/>
          </p:nvPr>
        </p:nvSpPr>
        <p:spPr>
          <a:xfrm>
            <a:off x="6394450" y="740229"/>
            <a:ext cx="4865211" cy="10781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171" name="Google Shape;171;p46"/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46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chemeClr val="lt1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73" name="Google Shape;173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46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6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46"/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 White">
  <p:cSld name="Title &amp; Sub White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Google Shape;178;p47"/>
          <p:cNvGraphicFramePr/>
          <p:nvPr/>
        </p:nvGraphicFramePr>
        <p:xfrm>
          <a:off x="7201593" y="1799047"/>
          <a:ext cx="3472287" cy="4025676"/>
        </p:xfrm>
        <a:graphic>
          <a:graphicData uri="http://schemas.openxmlformats.org/drawingml/2006/chart">
            <c:chart r:id="rId2"/>
          </a:graphicData>
        </a:graphic>
      </p:graphicFrame>
      <p:sp>
        <p:nvSpPr>
          <p:cNvPr id="179" name="Google Shape;179;p47"/>
          <p:cNvSpPr txBox="1"/>
          <p:nvPr>
            <p:ph type="title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180" name="Google Shape;180;p47"/>
          <p:cNvSpPr/>
          <p:nvPr/>
        </p:nvSpPr>
        <p:spPr>
          <a:xfrm>
            <a:off x="0" y="0"/>
            <a:ext cx="11736987" cy="45054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47"/>
          <p:cNvSpPr/>
          <p:nvPr/>
        </p:nvSpPr>
        <p:spPr>
          <a:xfrm rot="5400000">
            <a:off x="-2978450" y="2978453"/>
            <a:ext cx="6407450" cy="45054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 Blue" showMasterSp="0">
  <p:cSld name="Title &amp; Sub Blue">
    <p:bg>
      <p:bgPr>
        <a:solidFill>
          <a:schemeClr val="dk2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8"/>
          <p:cNvSpPr/>
          <p:nvPr/>
        </p:nvSpPr>
        <p:spPr>
          <a:xfrm>
            <a:off x="471054" y="464127"/>
            <a:ext cx="11272494" cy="59448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8"/>
          <p:cNvSpPr/>
          <p:nvPr/>
        </p:nvSpPr>
        <p:spPr>
          <a:xfrm>
            <a:off x="11743603" y="6405281"/>
            <a:ext cx="448398" cy="452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85" name="Google Shape;185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8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48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8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8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8"/>
          <p:cNvSpPr txBox="1"/>
          <p:nvPr>
            <p:ph type="title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 Light Blue" showMasterSp="0">
  <p:cSld name="Title &amp; Sub Light Blue">
    <p:bg>
      <p:bgPr>
        <a:solidFill>
          <a:srgbClr val="00C7FD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9"/>
          <p:cNvSpPr/>
          <p:nvPr/>
        </p:nvSpPr>
        <p:spPr>
          <a:xfrm>
            <a:off x="471054" y="464127"/>
            <a:ext cx="11272494" cy="5944838"/>
          </a:xfrm>
          <a:prstGeom prst="rect">
            <a:avLst/>
          </a:prstGeom>
          <a:solidFill>
            <a:srgbClr val="0095BD"/>
          </a:solidFill>
          <a:ln>
            <a:noFill/>
          </a:ln>
        </p:spPr>
        <p:txBody>
          <a:bodyPr anchorCtr="0" anchor="ctr" bIns="25400" lIns="25400" spcFirstLastPara="1" rIns="25400" wrap="square" tIns="25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9"/>
          <p:cNvSpPr/>
          <p:nvPr/>
        </p:nvSpPr>
        <p:spPr>
          <a:xfrm>
            <a:off x="11743603" y="6405281"/>
            <a:ext cx="448398" cy="452720"/>
          </a:xfrm>
          <a:prstGeom prst="rect">
            <a:avLst/>
          </a:prstGeom>
          <a:solidFill>
            <a:srgbClr val="0095B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age" id="194" name="Google Shape;19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51433" y="6543018"/>
            <a:ext cx="491250" cy="1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9"/>
          <p:cNvSpPr txBox="1"/>
          <p:nvPr/>
        </p:nvSpPr>
        <p:spPr>
          <a:xfrm>
            <a:off x="11942955" y="6538004"/>
            <a:ext cx="51361" cy="189796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9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9"/>
          <p:cNvSpPr/>
          <p:nvPr/>
        </p:nvSpPr>
        <p:spPr>
          <a:xfrm>
            <a:off x="5503530" y="6562504"/>
            <a:ext cx="118494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Intel Confidential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9"/>
          <p:cNvSpPr/>
          <p:nvPr/>
        </p:nvSpPr>
        <p:spPr>
          <a:xfrm>
            <a:off x="483010" y="6562504"/>
            <a:ext cx="1766830" cy="2314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or Event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49"/>
          <p:cNvSpPr txBox="1"/>
          <p:nvPr>
            <p:ph type="title"/>
          </p:nvPr>
        </p:nvSpPr>
        <p:spPr>
          <a:xfrm>
            <a:off x="1444480" y="1917036"/>
            <a:ext cx="9303040" cy="3023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6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ntent Columns">
  <p:cSld name="Title &amp; 2 Content 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7"/>
          <p:cNvSpPr txBox="1"/>
          <p:nvPr>
            <p:ph type="title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" type="body"/>
          </p:nvPr>
        </p:nvSpPr>
        <p:spPr>
          <a:xfrm>
            <a:off x="571500" y="1673402"/>
            <a:ext cx="5288525" cy="4584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2" type="body"/>
          </p:nvPr>
        </p:nvSpPr>
        <p:spPr>
          <a:xfrm>
            <a:off x="6289113" y="1673402"/>
            <a:ext cx="5288525" cy="4584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 showMasterSp="0">
  <p:cSld name="End Slide">
    <p:bg>
      <p:bgPr>
        <a:solidFill>
          <a:schemeClr val="accen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8"/>
          <p:cNvSpPr txBox="1"/>
          <p:nvPr/>
        </p:nvSpPr>
        <p:spPr>
          <a:xfrm>
            <a:off x="11881866" y="6268286"/>
            <a:ext cx="207818" cy="463973"/>
          </a:xfrm>
          <a:prstGeom prst="rect">
            <a:avLst/>
          </a:prstGeom>
          <a:noFill/>
          <a:ln>
            <a:noFill/>
          </a:ln>
        </p:spPr>
        <p:txBody>
          <a:bodyPr anchorCtr="0" anchor="ctr" bIns="25400" lIns="25400" spcFirstLastPara="1" rIns="25400" wrap="square" tIns="254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FFFFFF"/>
              </a:buClr>
              <a:buSzPts val="850"/>
              <a:buFont typeface="Arial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5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Blue B" showMasterSp="0">
  <p:cSld name="1_Title Blue B">
    <p:bg>
      <p:bgPr>
        <a:solidFill>
          <a:srgbClr val="184A86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9"/>
          <p:cNvSpPr/>
          <p:nvPr/>
        </p:nvSpPr>
        <p:spPr>
          <a:xfrm>
            <a:off x="1469360" y="0"/>
            <a:ext cx="3430768" cy="53931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9"/>
          <p:cNvSpPr txBox="1"/>
          <p:nvPr>
            <p:ph idx="1" type="body"/>
          </p:nvPr>
        </p:nvSpPr>
        <p:spPr>
          <a:xfrm>
            <a:off x="1895475" y="3182315"/>
            <a:ext cx="1029652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C7FD"/>
              </a:buClr>
              <a:buSzPts val="1600"/>
              <a:buNone/>
              <a:defRPr b="1" i="0" sz="1600">
                <a:solidFill>
                  <a:srgbClr val="00C7F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type="title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  <a:defRPr sz="75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29"/>
          <p:cNvSpPr txBox="1"/>
          <p:nvPr>
            <p:ph idx="2" type="body"/>
          </p:nvPr>
        </p:nvSpPr>
        <p:spPr>
          <a:xfrm>
            <a:off x="1908348" y="4778609"/>
            <a:ext cx="10283651" cy="326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9"/>
          <p:cNvSpPr/>
          <p:nvPr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9"/>
          <p:cNvSpPr/>
          <p:nvPr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9"/>
          <p:cNvSpPr/>
          <p:nvPr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29"/>
          <p:cNvGrpSpPr/>
          <p:nvPr/>
        </p:nvGrpSpPr>
        <p:grpSpPr>
          <a:xfrm>
            <a:off x="1468406" y="5995719"/>
            <a:ext cx="1059754" cy="396801"/>
            <a:chOff x="1314450" y="6391094"/>
            <a:chExt cx="1123377" cy="420623"/>
          </a:xfrm>
        </p:grpSpPr>
        <p:sp>
          <p:nvSpPr>
            <p:cNvPr id="33" name="Google Shape;33;p29"/>
            <p:cNvSpPr/>
            <p:nvPr/>
          </p:nvSpPr>
          <p:spPr>
            <a:xfrm>
              <a:off x="1314450" y="6396809"/>
              <a:ext cx="78581" cy="78581"/>
            </a:xfrm>
            <a:custGeom>
              <a:rect b="b" l="l" r="r" t="t"/>
              <a:pathLst>
                <a:path extrusionOk="0" h="78581" w="78581">
                  <a:moveTo>
                    <a:pt x="0" y="0"/>
                  </a:moveTo>
                  <a:lnTo>
                    <a:pt x="78581" y="0"/>
                  </a:lnTo>
                  <a:lnTo>
                    <a:pt x="78581" y="78581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rgbClr val="00B2E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9"/>
            <p:cNvSpPr/>
            <p:nvPr/>
          </p:nvSpPr>
          <p:spPr>
            <a:xfrm>
              <a:off x="1316545" y="6391094"/>
              <a:ext cx="995171" cy="420623"/>
            </a:xfrm>
            <a:custGeom>
              <a:rect b="b" l="l" r="r" t="t"/>
              <a:pathLst>
                <a:path extrusionOk="0" h="420623" w="995171">
                  <a:moveTo>
                    <a:pt x="74486" y="131921"/>
                  </a:moveTo>
                  <a:lnTo>
                    <a:pt x="0" y="131921"/>
                  </a:lnTo>
                  <a:lnTo>
                    <a:pt x="0" y="414719"/>
                  </a:lnTo>
                  <a:lnTo>
                    <a:pt x="74486" y="414719"/>
                  </a:lnTo>
                  <a:lnTo>
                    <a:pt x="74486" y="131921"/>
                  </a:lnTo>
                  <a:close/>
                  <a:moveTo>
                    <a:pt x="568262" y="417576"/>
                  </a:moveTo>
                  <a:lnTo>
                    <a:pt x="568262" y="348234"/>
                  </a:lnTo>
                  <a:cubicBezTo>
                    <a:pt x="557308" y="348139"/>
                    <a:pt x="548259" y="347567"/>
                    <a:pt x="541306" y="346520"/>
                  </a:cubicBezTo>
                  <a:cubicBezTo>
                    <a:pt x="533591" y="345281"/>
                    <a:pt x="527685" y="342710"/>
                    <a:pt x="523780" y="338804"/>
                  </a:cubicBezTo>
                  <a:cubicBezTo>
                    <a:pt x="519875" y="334899"/>
                    <a:pt x="517303" y="329184"/>
                    <a:pt x="516065" y="321945"/>
                  </a:cubicBezTo>
                  <a:cubicBezTo>
                    <a:pt x="514922" y="314992"/>
                    <a:pt x="514350" y="305753"/>
                    <a:pt x="514350" y="294608"/>
                  </a:cubicBezTo>
                  <a:lnTo>
                    <a:pt x="514350" y="195644"/>
                  </a:lnTo>
                  <a:lnTo>
                    <a:pt x="568262" y="195644"/>
                  </a:lnTo>
                  <a:lnTo>
                    <a:pt x="568262" y="131921"/>
                  </a:lnTo>
                  <a:lnTo>
                    <a:pt x="514350" y="131921"/>
                  </a:lnTo>
                  <a:lnTo>
                    <a:pt x="514350" y="21812"/>
                  </a:lnTo>
                  <a:lnTo>
                    <a:pt x="439865" y="21812"/>
                  </a:lnTo>
                  <a:lnTo>
                    <a:pt x="439865" y="295180"/>
                  </a:lnTo>
                  <a:cubicBezTo>
                    <a:pt x="439865" y="318230"/>
                    <a:pt x="441865" y="337852"/>
                    <a:pt x="445865" y="353473"/>
                  </a:cubicBezTo>
                  <a:cubicBezTo>
                    <a:pt x="449771" y="368903"/>
                    <a:pt x="456438" y="381572"/>
                    <a:pt x="465677" y="391001"/>
                  </a:cubicBezTo>
                  <a:cubicBezTo>
                    <a:pt x="474917" y="400431"/>
                    <a:pt x="487204" y="407289"/>
                    <a:pt x="502063" y="411385"/>
                  </a:cubicBezTo>
                  <a:cubicBezTo>
                    <a:pt x="517112" y="415481"/>
                    <a:pt x="536258" y="417671"/>
                    <a:pt x="558927" y="417671"/>
                  </a:cubicBezTo>
                  <a:lnTo>
                    <a:pt x="568262" y="417671"/>
                  </a:lnTo>
                  <a:close/>
                  <a:moveTo>
                    <a:pt x="995172" y="0"/>
                  </a:moveTo>
                  <a:lnTo>
                    <a:pt x="920687" y="0"/>
                  </a:lnTo>
                  <a:lnTo>
                    <a:pt x="920687" y="414719"/>
                  </a:lnTo>
                  <a:lnTo>
                    <a:pt x="995172" y="414719"/>
                  </a:lnTo>
                  <a:lnTo>
                    <a:pt x="995172" y="0"/>
                  </a:lnTo>
                  <a:close/>
                  <a:moveTo>
                    <a:pt x="367951" y="159830"/>
                  </a:moveTo>
                  <a:cubicBezTo>
                    <a:pt x="347282" y="137541"/>
                    <a:pt x="318135" y="126206"/>
                    <a:pt x="281273" y="126206"/>
                  </a:cubicBezTo>
                  <a:cubicBezTo>
                    <a:pt x="263462" y="126206"/>
                    <a:pt x="247079" y="129921"/>
                    <a:pt x="232410" y="137065"/>
                  </a:cubicBezTo>
                  <a:cubicBezTo>
                    <a:pt x="217742" y="144304"/>
                    <a:pt x="205264" y="154496"/>
                    <a:pt x="195358" y="167259"/>
                  </a:cubicBezTo>
                  <a:lnTo>
                    <a:pt x="191262" y="172498"/>
                  </a:lnTo>
                  <a:lnTo>
                    <a:pt x="191262" y="167831"/>
                  </a:lnTo>
                  <a:lnTo>
                    <a:pt x="191262" y="132017"/>
                  </a:lnTo>
                  <a:lnTo>
                    <a:pt x="117920" y="132017"/>
                  </a:lnTo>
                  <a:lnTo>
                    <a:pt x="117920" y="414814"/>
                  </a:lnTo>
                  <a:lnTo>
                    <a:pt x="191929" y="414814"/>
                  </a:lnTo>
                  <a:lnTo>
                    <a:pt x="191929" y="264128"/>
                  </a:lnTo>
                  <a:lnTo>
                    <a:pt x="192024" y="274606"/>
                  </a:lnTo>
                  <a:cubicBezTo>
                    <a:pt x="192024" y="272891"/>
                    <a:pt x="192024" y="271177"/>
                    <a:pt x="192119" y="269558"/>
                  </a:cubicBezTo>
                  <a:cubicBezTo>
                    <a:pt x="192881" y="243173"/>
                    <a:pt x="199454" y="223456"/>
                    <a:pt x="211741" y="210884"/>
                  </a:cubicBezTo>
                  <a:cubicBezTo>
                    <a:pt x="224790" y="197549"/>
                    <a:pt x="240697" y="190786"/>
                    <a:pt x="258985" y="190786"/>
                  </a:cubicBezTo>
                  <a:cubicBezTo>
                    <a:pt x="280511" y="190786"/>
                    <a:pt x="296894" y="197358"/>
                    <a:pt x="307753" y="210407"/>
                  </a:cubicBezTo>
                  <a:cubicBezTo>
                    <a:pt x="318421" y="223171"/>
                    <a:pt x="323850" y="241364"/>
                    <a:pt x="323945" y="264605"/>
                  </a:cubicBezTo>
                  <a:lnTo>
                    <a:pt x="323945" y="264605"/>
                  </a:lnTo>
                  <a:lnTo>
                    <a:pt x="323945" y="265176"/>
                  </a:lnTo>
                  <a:lnTo>
                    <a:pt x="323945" y="265271"/>
                  </a:lnTo>
                  <a:lnTo>
                    <a:pt x="323945" y="414814"/>
                  </a:lnTo>
                  <a:lnTo>
                    <a:pt x="399098" y="414814"/>
                  </a:lnTo>
                  <a:lnTo>
                    <a:pt x="399098" y="254222"/>
                  </a:lnTo>
                  <a:cubicBezTo>
                    <a:pt x="399193" y="213931"/>
                    <a:pt x="388620" y="182118"/>
                    <a:pt x="367951" y="159830"/>
                  </a:cubicBezTo>
                  <a:moveTo>
                    <a:pt x="881825" y="272796"/>
                  </a:moveTo>
                  <a:cubicBezTo>
                    <a:pt x="881825" y="252508"/>
                    <a:pt x="878205" y="233267"/>
                    <a:pt x="871061" y="215646"/>
                  </a:cubicBezTo>
                  <a:cubicBezTo>
                    <a:pt x="863918" y="198025"/>
                    <a:pt x="853821" y="182309"/>
                    <a:pt x="841057" y="168974"/>
                  </a:cubicBezTo>
                  <a:cubicBezTo>
                    <a:pt x="828294" y="155639"/>
                    <a:pt x="812768" y="145066"/>
                    <a:pt x="794957" y="137636"/>
                  </a:cubicBezTo>
                  <a:cubicBezTo>
                    <a:pt x="777145" y="130112"/>
                    <a:pt x="757238" y="126302"/>
                    <a:pt x="735806" y="126302"/>
                  </a:cubicBezTo>
                  <a:cubicBezTo>
                    <a:pt x="715518" y="126302"/>
                    <a:pt x="696182" y="130207"/>
                    <a:pt x="678371" y="137922"/>
                  </a:cubicBezTo>
                  <a:cubicBezTo>
                    <a:pt x="660559" y="145637"/>
                    <a:pt x="644843" y="156210"/>
                    <a:pt x="631698" y="169355"/>
                  </a:cubicBezTo>
                  <a:cubicBezTo>
                    <a:pt x="618554" y="182499"/>
                    <a:pt x="607981" y="198215"/>
                    <a:pt x="600266" y="216027"/>
                  </a:cubicBezTo>
                  <a:cubicBezTo>
                    <a:pt x="592550" y="233839"/>
                    <a:pt x="588645" y="253175"/>
                    <a:pt x="588645" y="273463"/>
                  </a:cubicBezTo>
                  <a:cubicBezTo>
                    <a:pt x="588645" y="293751"/>
                    <a:pt x="592360" y="313087"/>
                    <a:pt x="599694" y="330899"/>
                  </a:cubicBezTo>
                  <a:cubicBezTo>
                    <a:pt x="607028" y="348710"/>
                    <a:pt x="617315" y="364426"/>
                    <a:pt x="630269" y="377571"/>
                  </a:cubicBezTo>
                  <a:cubicBezTo>
                    <a:pt x="643223" y="390716"/>
                    <a:pt x="659130" y="401288"/>
                    <a:pt x="677513" y="409004"/>
                  </a:cubicBezTo>
                  <a:cubicBezTo>
                    <a:pt x="695897" y="416719"/>
                    <a:pt x="716280" y="420624"/>
                    <a:pt x="738092" y="420624"/>
                  </a:cubicBezTo>
                  <a:cubicBezTo>
                    <a:pt x="801148" y="420624"/>
                    <a:pt x="840391" y="391954"/>
                    <a:pt x="863918" y="365093"/>
                  </a:cubicBezTo>
                  <a:lnTo>
                    <a:pt x="810292" y="324231"/>
                  </a:lnTo>
                  <a:cubicBezTo>
                    <a:pt x="798957" y="337661"/>
                    <a:pt x="772192" y="355854"/>
                    <a:pt x="738664" y="355854"/>
                  </a:cubicBezTo>
                  <a:cubicBezTo>
                    <a:pt x="717614" y="355854"/>
                    <a:pt x="700373" y="350996"/>
                    <a:pt x="687229" y="341376"/>
                  </a:cubicBezTo>
                  <a:cubicBezTo>
                    <a:pt x="674084" y="331756"/>
                    <a:pt x="665036" y="318611"/>
                    <a:pt x="660368" y="302133"/>
                  </a:cubicBezTo>
                  <a:lnTo>
                    <a:pt x="659606" y="299466"/>
                  </a:lnTo>
                  <a:lnTo>
                    <a:pt x="881825" y="299466"/>
                  </a:lnTo>
                  <a:lnTo>
                    <a:pt x="881825" y="272796"/>
                  </a:lnTo>
                  <a:close/>
                  <a:moveTo>
                    <a:pt x="660368" y="246793"/>
                  </a:moveTo>
                  <a:cubicBezTo>
                    <a:pt x="660368" y="226124"/>
                    <a:pt x="684086" y="189929"/>
                    <a:pt x="735330" y="189929"/>
                  </a:cubicBezTo>
                  <a:cubicBezTo>
                    <a:pt x="786575" y="189929"/>
                    <a:pt x="810387" y="226028"/>
                    <a:pt x="810387" y="246698"/>
                  </a:cubicBezTo>
                  <a:lnTo>
                    <a:pt x="660368" y="2467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9"/>
            <p:cNvSpPr/>
            <p:nvPr/>
          </p:nvSpPr>
          <p:spPr>
            <a:xfrm>
              <a:off x="2358770" y="6728469"/>
              <a:ext cx="79057" cy="79057"/>
            </a:xfrm>
            <a:custGeom>
              <a:rect b="b" l="l" r="r" t="t"/>
              <a:pathLst>
                <a:path extrusionOk="0" h="79057" w="79057">
                  <a:moveTo>
                    <a:pt x="39529" y="5620"/>
                  </a:moveTo>
                  <a:cubicBezTo>
                    <a:pt x="58198" y="5620"/>
                    <a:pt x="73438" y="20860"/>
                    <a:pt x="73438" y="39529"/>
                  </a:cubicBezTo>
                  <a:cubicBezTo>
                    <a:pt x="73438" y="58198"/>
                    <a:pt x="58198" y="73438"/>
                    <a:pt x="39529" y="73438"/>
                  </a:cubicBezTo>
                  <a:cubicBezTo>
                    <a:pt x="20860" y="73438"/>
                    <a:pt x="5620" y="58198"/>
                    <a:pt x="5620" y="39529"/>
                  </a:cubicBezTo>
                  <a:cubicBezTo>
                    <a:pt x="5620" y="20860"/>
                    <a:pt x="20860" y="5620"/>
                    <a:pt x="39529" y="5620"/>
                  </a:cubicBezTo>
                  <a:moveTo>
                    <a:pt x="39529" y="0"/>
                  </a:moveTo>
                  <a:cubicBezTo>
                    <a:pt x="17717" y="0"/>
                    <a:pt x="0" y="17717"/>
                    <a:pt x="0" y="39529"/>
                  </a:cubicBezTo>
                  <a:cubicBezTo>
                    <a:pt x="0" y="61341"/>
                    <a:pt x="17717" y="79058"/>
                    <a:pt x="39529" y="79058"/>
                  </a:cubicBezTo>
                  <a:cubicBezTo>
                    <a:pt x="61341" y="79058"/>
                    <a:pt x="79058" y="61341"/>
                    <a:pt x="79058" y="39529"/>
                  </a:cubicBezTo>
                  <a:cubicBezTo>
                    <a:pt x="79058" y="17717"/>
                    <a:pt x="61341" y="0"/>
                    <a:pt x="3952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9"/>
            <p:cNvSpPr/>
            <p:nvPr/>
          </p:nvSpPr>
          <p:spPr>
            <a:xfrm>
              <a:off x="2384869" y="6748090"/>
              <a:ext cx="30765" cy="39528"/>
            </a:xfrm>
            <a:custGeom>
              <a:rect b="b" l="l" r="r" t="t"/>
              <a:pathLst>
                <a:path extrusionOk="0" h="39528" w="30765">
                  <a:moveTo>
                    <a:pt x="16383" y="95"/>
                  </a:moveTo>
                  <a:cubicBezTo>
                    <a:pt x="18860" y="95"/>
                    <a:pt x="21050" y="667"/>
                    <a:pt x="23051" y="1715"/>
                  </a:cubicBezTo>
                  <a:cubicBezTo>
                    <a:pt x="25051" y="2762"/>
                    <a:pt x="26575" y="4286"/>
                    <a:pt x="27718" y="6191"/>
                  </a:cubicBezTo>
                  <a:cubicBezTo>
                    <a:pt x="28861" y="8096"/>
                    <a:pt x="29337" y="10192"/>
                    <a:pt x="29337" y="12478"/>
                  </a:cubicBezTo>
                  <a:cubicBezTo>
                    <a:pt x="29337" y="15335"/>
                    <a:pt x="28575" y="17717"/>
                    <a:pt x="27146" y="19622"/>
                  </a:cubicBezTo>
                  <a:cubicBezTo>
                    <a:pt x="25718" y="21527"/>
                    <a:pt x="23908" y="22860"/>
                    <a:pt x="21812" y="23717"/>
                  </a:cubicBezTo>
                  <a:lnTo>
                    <a:pt x="30766" y="39529"/>
                  </a:lnTo>
                  <a:lnTo>
                    <a:pt x="23717" y="39529"/>
                  </a:lnTo>
                  <a:lnTo>
                    <a:pt x="15526" y="24860"/>
                  </a:lnTo>
                  <a:lnTo>
                    <a:pt x="6191" y="24860"/>
                  </a:lnTo>
                  <a:lnTo>
                    <a:pt x="6191" y="39529"/>
                  </a:lnTo>
                  <a:lnTo>
                    <a:pt x="0" y="39529"/>
                  </a:lnTo>
                  <a:lnTo>
                    <a:pt x="0" y="0"/>
                  </a:lnTo>
                  <a:lnTo>
                    <a:pt x="16383" y="0"/>
                  </a:lnTo>
                  <a:close/>
                  <a:moveTo>
                    <a:pt x="16383" y="19336"/>
                  </a:moveTo>
                  <a:cubicBezTo>
                    <a:pt x="17717" y="19336"/>
                    <a:pt x="18860" y="19050"/>
                    <a:pt x="19907" y="18478"/>
                  </a:cubicBezTo>
                  <a:cubicBezTo>
                    <a:pt x="20955" y="17907"/>
                    <a:pt x="21717" y="17050"/>
                    <a:pt x="22289" y="16097"/>
                  </a:cubicBezTo>
                  <a:cubicBezTo>
                    <a:pt x="22860" y="15050"/>
                    <a:pt x="23146" y="13906"/>
                    <a:pt x="23146" y="12573"/>
                  </a:cubicBezTo>
                  <a:cubicBezTo>
                    <a:pt x="23146" y="11240"/>
                    <a:pt x="22860" y="10097"/>
                    <a:pt x="22289" y="9049"/>
                  </a:cubicBezTo>
                  <a:cubicBezTo>
                    <a:pt x="21717" y="8001"/>
                    <a:pt x="20860" y="7239"/>
                    <a:pt x="19907" y="6668"/>
                  </a:cubicBezTo>
                  <a:cubicBezTo>
                    <a:pt x="18860" y="6096"/>
                    <a:pt x="17717" y="5810"/>
                    <a:pt x="16383" y="5810"/>
                  </a:cubicBezTo>
                  <a:lnTo>
                    <a:pt x="6191" y="5810"/>
                  </a:lnTo>
                  <a:lnTo>
                    <a:pt x="6191" y="19336"/>
                  </a:lnTo>
                  <a:lnTo>
                    <a:pt x="16383" y="193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hite" showMasterSp="0">
  <p:cSld name="Title Whit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/>
          <p:nvPr/>
        </p:nvSpPr>
        <p:spPr>
          <a:xfrm>
            <a:off x="1466513" y="-28456"/>
            <a:ext cx="3430768" cy="5421617"/>
          </a:xfrm>
          <a:prstGeom prst="rect">
            <a:avLst/>
          </a:prstGeom>
          <a:solidFill>
            <a:srgbClr val="E7E7E7">
              <a:alpha val="38431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30"/>
          <p:cNvSpPr txBox="1"/>
          <p:nvPr>
            <p:ph type="title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7500"/>
              <a:buFont typeface="Arial"/>
              <a:buNone/>
              <a:defRPr sz="75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1" type="body"/>
          </p:nvPr>
        </p:nvSpPr>
        <p:spPr>
          <a:xfrm>
            <a:off x="1895475" y="3182315"/>
            <a:ext cx="1029652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i="0" sz="1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30"/>
          <p:cNvSpPr txBox="1"/>
          <p:nvPr>
            <p:ph idx="2" type="body"/>
          </p:nvPr>
        </p:nvSpPr>
        <p:spPr>
          <a:xfrm>
            <a:off x="1908348" y="4778609"/>
            <a:ext cx="10283651" cy="326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42" name="Google Shape;42;p30"/>
          <p:cNvSpPr/>
          <p:nvPr/>
        </p:nvSpPr>
        <p:spPr>
          <a:xfrm>
            <a:off x="861107" y="5390896"/>
            <a:ext cx="607299" cy="607299"/>
          </a:xfrm>
          <a:prstGeom prst="rect">
            <a:avLst/>
          </a:prstGeom>
          <a:solidFill>
            <a:srgbClr val="2872C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0"/>
          <p:cNvSpPr/>
          <p:nvPr/>
        </p:nvSpPr>
        <p:spPr>
          <a:xfrm>
            <a:off x="576067" y="5108797"/>
            <a:ext cx="286654" cy="282073"/>
          </a:xfrm>
          <a:prstGeom prst="rect">
            <a:avLst/>
          </a:prstGeom>
          <a:solidFill>
            <a:srgbClr val="00C7F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0"/>
          <p:cNvSpPr/>
          <p:nvPr/>
        </p:nvSpPr>
        <p:spPr>
          <a:xfrm>
            <a:off x="861107" y="4952474"/>
            <a:ext cx="157461" cy="157461"/>
          </a:xfrm>
          <a:prstGeom prst="rect">
            <a:avLst/>
          </a:prstGeom>
          <a:solidFill>
            <a:srgbClr val="2872C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6FC5"/>
              </a:buClr>
              <a:buSzPts val="1600"/>
              <a:buFont typeface="Helvetica Neue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" name="Google Shape;4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66513" y="5992753"/>
            <a:ext cx="1031758" cy="384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Content">
  <p:cSld name="Title, Sub &amp;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1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" type="body"/>
          </p:nvPr>
        </p:nvSpPr>
        <p:spPr>
          <a:xfrm>
            <a:off x="571370" y="2139953"/>
            <a:ext cx="11010900" cy="41084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2" type="body"/>
          </p:nvPr>
        </p:nvSpPr>
        <p:spPr>
          <a:xfrm>
            <a:off x="571370" y="1612901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 &amp; 2 Content Columns">
  <p:cSld name="Title, Sub &amp; 2 Content 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 txBox="1"/>
          <p:nvPr>
            <p:ph type="title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  <a:defRPr sz="4000">
                <a:solidFill>
                  <a:srgbClr val="52525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8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" type="body"/>
          </p:nvPr>
        </p:nvSpPr>
        <p:spPr>
          <a:xfrm>
            <a:off x="571500" y="2139951"/>
            <a:ext cx="5288525" cy="411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2" type="body"/>
          </p:nvPr>
        </p:nvSpPr>
        <p:spPr>
          <a:xfrm>
            <a:off x="6289113" y="2139951"/>
            <a:ext cx="5288525" cy="4118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3" type="body"/>
          </p:nvPr>
        </p:nvSpPr>
        <p:spPr>
          <a:xfrm>
            <a:off x="571500" y="1612901"/>
            <a:ext cx="11022013" cy="438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Char char="•"/>
              <a:defRPr/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idx="1" type="body"/>
          </p:nvPr>
        </p:nvSpPr>
        <p:spPr>
          <a:xfrm>
            <a:off x="592915" y="1524000"/>
            <a:ext cx="10972801" cy="47244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Noto Sans Symbols"/>
              <a:buChar char="▪"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Helvetica Neue"/>
              <a:buNone/>
              <a:defRPr b="0" i="0" sz="13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Helvetica Neue"/>
              <a:buNone/>
              <a:defRPr b="0" i="0" sz="13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Helvetica Neue"/>
              <a:buNone/>
              <a:defRPr b="0" i="0" sz="13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Helvetica Neue"/>
              <a:buNone/>
              <a:defRPr b="0" i="0" sz="13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type="title"/>
          </p:nvPr>
        </p:nvSpPr>
        <p:spPr>
          <a:xfrm>
            <a:off x="592916" y="571500"/>
            <a:ext cx="10972801" cy="8836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300"/>
              <a:buFont typeface="Helvetica Neue"/>
              <a:buNone/>
              <a:defRPr b="1" i="0" sz="3300" u="none" cap="none" strike="noStrike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23"/>
          <p:cNvSpPr txBox="1"/>
          <p:nvPr/>
        </p:nvSpPr>
        <p:spPr>
          <a:xfrm>
            <a:off x="11908632" y="6579173"/>
            <a:ext cx="128240" cy="123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hyperlink" Target="https://www.intel.com/content/www/us/en/develop/documentation/iocl-opg/top/coding-for-the-intel-processor-graphics/execution-of-opencl-work-items-the-simd-machine.html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www.researchgate.net/figure/Typical-NVIDIA-GPU-architecture-The-GPU-is-comprised-of-a-set-of-Streaming_fig1_23666665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hyperlink" Target="https://www.alcf.anl.gov/sites/default/files/2020-03/Intel_SYCL_webinar_2019_Oct_30.pdf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odbolt.org/z/3vv46r8ze" TargetMode="External"/><Relationship Id="rId4" Type="http://schemas.openxmlformats.org/officeDocument/2006/relationships/hyperlink" Target="https://godbolt.org/z/frsYGPf6v" TargetMode="External"/><Relationship Id="rId5" Type="http://schemas.openxmlformats.org/officeDocument/2006/relationships/hyperlink" Target="https://godbolt.org/z/9c76bMTos" TargetMode="External"/><Relationship Id="rId6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forms.gle/meM77ba76mBd2kAp7" TargetMode="External"/><Relationship Id="rId4" Type="http://schemas.openxmlformats.org/officeDocument/2006/relationships/hyperlink" Target="mailto:me@gooddoog.ru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llvm.org/docs/Vectorizers.html" TargetMode="External"/><Relationship Id="rId4" Type="http://schemas.openxmlformats.org/officeDocument/2006/relationships/hyperlink" Target="https://www.youtube.com/watch?v=jlezxjJLQIg" TargetMode="External"/><Relationship Id="rId5" Type="http://schemas.openxmlformats.org/officeDocument/2006/relationships/hyperlink" Target="https://www.youtube.com/watch?v=BAZClv6nMxY" TargetMode="External"/><Relationship Id="rId6" Type="http://schemas.openxmlformats.org/officeDocument/2006/relationships/hyperlink" Target="https://dl.acm.org/doi/pdf/10.1145/1454115.1454119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ishuah.com/2021/12/19/a-benchmark-study-simd-intrinsic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"/>
          <p:cNvSpPr txBox="1"/>
          <p:nvPr>
            <p:ph type="title"/>
          </p:nvPr>
        </p:nvSpPr>
        <p:spPr>
          <a:xfrm>
            <a:off x="1895475" y="3585279"/>
            <a:ext cx="10972801" cy="10918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Arial"/>
              <a:buNone/>
            </a:pPr>
            <a:r>
              <a:rPr lang="en-US"/>
              <a:t>Compilers 101</a:t>
            </a:r>
            <a:endParaRPr/>
          </a:p>
        </p:txBody>
      </p:sp>
      <p:sp>
        <p:nvSpPr>
          <p:cNvPr id="205" name="Google Shape;205;p1"/>
          <p:cNvSpPr txBox="1"/>
          <p:nvPr>
            <p:ph idx="2" type="body"/>
          </p:nvPr>
        </p:nvSpPr>
        <p:spPr>
          <a:xfrm>
            <a:off x="1908348" y="4778609"/>
            <a:ext cx="10283651" cy="326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Autovectorization</a:t>
            </a:r>
            <a:endParaRPr/>
          </a:p>
        </p:txBody>
      </p:sp>
      <p:sp>
        <p:nvSpPr>
          <p:cNvPr id="206" name="Google Shape;206;p1"/>
          <p:cNvSpPr txBox="1"/>
          <p:nvPr>
            <p:ph idx="1" type="body"/>
          </p:nvPr>
        </p:nvSpPr>
        <p:spPr>
          <a:xfrm>
            <a:off x="1895475" y="3182315"/>
            <a:ext cx="10296524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7FD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c0c013f0c_0_38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SIMD version (ARM, SVE)</a:t>
            </a:r>
            <a:endParaRPr/>
          </a:p>
        </p:txBody>
      </p:sp>
      <p:sp>
        <p:nvSpPr>
          <p:cNvPr id="282" name="Google Shape;282;g26c0c013f0c_0_38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g26c0c013f0c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04575"/>
            <a:ext cx="6099324" cy="29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6c0c013f0c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8475" y="2335900"/>
            <a:ext cx="5893525" cy="297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7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Next level: GPUs</a:t>
            </a:r>
            <a:endParaRPr/>
          </a:p>
        </p:txBody>
      </p:sp>
      <p:pic>
        <p:nvPicPr>
          <p:cNvPr id="290" name="Google Shape;290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8051" y="2647805"/>
            <a:ext cx="4122000" cy="15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"/>
          <p:cNvSpPr txBox="1"/>
          <p:nvPr/>
        </p:nvSpPr>
        <p:spPr>
          <a:xfrm>
            <a:off x="6358900" y="4725650"/>
            <a:ext cx="51003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https://www.intel.com/content/www/us/en/develop/documentation/iocl-opg/top/coding-for-the-intel-processor-graphics/execution-of-opencl-work-items-the-simd-machine.html</a:t>
            </a:r>
            <a:r>
              <a:rPr b="0" i="0" lang="en-US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375" y="1014900"/>
            <a:ext cx="4469799" cy="530065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7"/>
          <p:cNvSpPr txBox="1"/>
          <p:nvPr/>
        </p:nvSpPr>
        <p:spPr>
          <a:xfrm>
            <a:off x="0" y="6242400"/>
            <a:ext cx="584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6"/>
              </a:rPr>
              <a:t>https://www.researchgate.net/figure/Typical-NVIDIA-GPU-architecture-The-GPU-is-comprised-of-a-set-of-Streaming_fig1_236666656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g26c0c013f0c_0_30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3806" y="721921"/>
            <a:ext cx="10039200" cy="56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6c0c013f0c_0_307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OpenCL/SYCL/CUDA/…</a:t>
            </a:r>
            <a:endParaRPr/>
          </a:p>
        </p:txBody>
      </p:sp>
      <p:sp>
        <p:nvSpPr>
          <p:cNvPr id="300" name="Google Shape;300;g26c0c013f0c_0_307"/>
          <p:cNvSpPr txBox="1"/>
          <p:nvPr/>
        </p:nvSpPr>
        <p:spPr>
          <a:xfrm>
            <a:off x="1900946" y="6515920"/>
            <a:ext cx="90621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https://www.alcf.anl.gov/sites/default/files/2020-03/Intel_SYCL_webinar_2019_Oct_30.pdf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6c0c013f0c_0_260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SIMT version (NVIDIA CUDA)</a:t>
            </a:r>
            <a:endParaRPr/>
          </a:p>
        </p:txBody>
      </p:sp>
      <p:sp>
        <p:nvSpPr>
          <p:cNvPr id="306" name="Google Shape;306;g26c0c013f0c_0_260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g26c0c013f0c_0_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29725"/>
            <a:ext cx="6681474" cy="209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g26c0c013f0c_0_2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8502" y="1207875"/>
            <a:ext cx="4454450" cy="565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c0c013f0c_0_268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SIMT version (OpenCL)</a:t>
            </a:r>
            <a:endParaRPr/>
          </a:p>
        </p:txBody>
      </p:sp>
      <p:sp>
        <p:nvSpPr>
          <p:cNvPr id="314" name="Google Shape;314;g26c0c013f0c_0_268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g26c0c013f0c_0_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90850"/>
            <a:ext cx="8565027" cy="206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26c0c013f0c_0_2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9575" y="1207875"/>
            <a:ext cx="3722425" cy="5650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6c0c013f0c_0_288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SIMT version (SYCL)</a:t>
            </a:r>
            <a:endParaRPr/>
          </a:p>
        </p:txBody>
      </p:sp>
      <p:sp>
        <p:nvSpPr>
          <p:cNvPr id="322" name="Google Shape;322;g26c0c013f0c_0_288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g26c0c013f0c_0_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8425" y="1294400"/>
            <a:ext cx="3535840" cy="54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g26c0c013f0c_0_2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75" y="3086275"/>
            <a:ext cx="6950199" cy="1522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5" name="Google Shape;325;g26c0c013f0c_0_288"/>
          <p:cNvCxnSpPr/>
          <p:nvPr/>
        </p:nvCxnSpPr>
        <p:spPr>
          <a:xfrm rot="10800000">
            <a:off x="7546850" y="3094475"/>
            <a:ext cx="878400" cy="103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g26c0c013f0c_0_288"/>
          <p:cNvCxnSpPr/>
          <p:nvPr/>
        </p:nvCxnSpPr>
        <p:spPr>
          <a:xfrm rot="10800000">
            <a:off x="7526700" y="4601975"/>
            <a:ext cx="928500" cy="21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g26c0c013f0c_0_288"/>
          <p:cNvSpPr/>
          <p:nvPr/>
        </p:nvSpPr>
        <p:spPr>
          <a:xfrm>
            <a:off x="569000" y="3084600"/>
            <a:ext cx="6978000" cy="154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6c0c013f0c_0_313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SIMT vs SIMD</a:t>
            </a:r>
            <a:endParaRPr/>
          </a:p>
        </p:txBody>
      </p:sp>
      <p:sp>
        <p:nvSpPr>
          <p:cNvPr id="333" name="Google Shape;333;g26c0c013f0c_0_313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Different paradigms require different approach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SIMD HW: code is being vectorized by the user/compiler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SIMT HW: code is being executed in vectorized way, user specifies iteration space</a:t>
            </a:r>
            <a:endParaRPr/>
          </a:p>
        </p:txBody>
      </p:sp>
      <p:pic>
        <p:nvPicPr>
          <p:cNvPr id="334" name="Google Shape;334;g26c0c013f0c_0_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8550" y="4302475"/>
            <a:ext cx="5453601" cy="17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g26c0c013f0c_0_3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825" y="3614322"/>
            <a:ext cx="4921400" cy="324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Ways to get your code vectorized</a:t>
            </a:r>
            <a:endParaRPr/>
          </a:p>
        </p:txBody>
      </p:sp>
      <p:sp>
        <p:nvSpPr>
          <p:cNvPr id="341" name="Google Shape;341;p8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Write in assembly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Too expensive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Use intrinsics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Good performance, poor portability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Let the compiler deal with it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Cheap, but often ineffective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Link to a library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Ultimate performance, limited algorithms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9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Vector loops</a:t>
            </a:r>
            <a:endParaRPr/>
          </a:p>
        </p:txBody>
      </p:sp>
      <p:sp>
        <p:nvSpPr>
          <p:cNvPr id="347" name="Google Shape;347;p9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Native for many ”classic” programming models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Easy to integrate into existing programs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Not portable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0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LLVM Loop Vectorizer</a:t>
            </a:r>
            <a:endParaRPr/>
          </a:p>
        </p:txBody>
      </p:sp>
      <p:sp>
        <p:nvSpPr>
          <p:cNvPr id="353" name="Google Shape;353;p10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Key features: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Loops with unknown trip count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Runtime check for pointers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Reductions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Inductions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If conversions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Previously…</a:t>
            </a:r>
            <a:endParaRPr/>
          </a:p>
        </p:txBody>
      </p:sp>
      <p:sp>
        <p:nvSpPr>
          <p:cNvPr id="212" name="Google Shape;212;p2"/>
          <p:cNvSpPr/>
          <p:nvPr/>
        </p:nvSpPr>
        <p:spPr>
          <a:xfrm>
            <a:off x="855405" y="1544658"/>
            <a:ext cx="2861187" cy="4719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Preprocessing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3" name="Google Shape;213;p2"/>
          <p:cNvSpPr/>
          <p:nvPr/>
        </p:nvSpPr>
        <p:spPr>
          <a:xfrm>
            <a:off x="855404" y="2098214"/>
            <a:ext cx="2861187" cy="4719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Lexical analysis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2"/>
          <p:cNvSpPr/>
          <p:nvPr/>
        </p:nvSpPr>
        <p:spPr>
          <a:xfrm>
            <a:off x="855403" y="2651770"/>
            <a:ext cx="2861187" cy="4719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Syntax analysis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2"/>
          <p:cNvSpPr/>
          <p:nvPr/>
        </p:nvSpPr>
        <p:spPr>
          <a:xfrm>
            <a:off x="855405" y="3213202"/>
            <a:ext cx="2861187" cy="4719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Semantic analysis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Google Shape;216;p2"/>
          <p:cNvSpPr/>
          <p:nvPr/>
        </p:nvSpPr>
        <p:spPr>
          <a:xfrm>
            <a:off x="855402" y="3774634"/>
            <a:ext cx="2861187" cy="471924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IR Generation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2"/>
          <p:cNvSpPr/>
          <p:nvPr/>
        </p:nvSpPr>
        <p:spPr>
          <a:xfrm>
            <a:off x="855401" y="4336066"/>
            <a:ext cx="2861187" cy="471924"/>
          </a:xfrm>
          <a:prstGeom prst="rect">
            <a:avLst/>
          </a:prstGeom>
          <a:solidFill>
            <a:schemeClr val="accent5"/>
          </a:solidFill>
          <a:ln cap="flat" cmpd="sng" w="25400">
            <a:solidFill>
              <a:srgbClr val="6843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IR Optimization</a:t>
            </a:r>
            <a:endParaRPr b="0" i="0" sz="32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2"/>
          <p:cNvSpPr/>
          <p:nvPr/>
        </p:nvSpPr>
        <p:spPr>
          <a:xfrm>
            <a:off x="855400" y="4889622"/>
            <a:ext cx="2861187" cy="471924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657E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 generation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2"/>
          <p:cNvSpPr/>
          <p:nvPr/>
        </p:nvSpPr>
        <p:spPr>
          <a:xfrm>
            <a:off x="855399" y="5443178"/>
            <a:ext cx="2861187" cy="471924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657E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Optimization</a:t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707568" y="2474368"/>
            <a:ext cx="1828800" cy="5950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Frontend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6478475" y="4241871"/>
            <a:ext cx="2286983" cy="595035"/>
          </a:xfrm>
          <a:prstGeom prst="rect">
            <a:avLst/>
          </a:prstGeom>
          <a:solidFill>
            <a:schemeClr val="accent5"/>
          </a:solidFill>
          <a:ln cap="flat" cmpd="sng" w="25400">
            <a:solidFill>
              <a:srgbClr val="6843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Middle-end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6478476" y="5064028"/>
            <a:ext cx="2286983" cy="595035"/>
          </a:xfrm>
          <a:prstGeom prst="rect">
            <a:avLst/>
          </a:prstGeom>
          <a:solidFill>
            <a:schemeClr val="accent6"/>
          </a:solidFill>
          <a:ln cap="flat" cmpd="sng" w="25400">
            <a:solidFill>
              <a:srgbClr val="657E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Backend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1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Conceptualizing loop vectorization</a:t>
            </a:r>
            <a:endParaRPr/>
          </a:p>
        </p:txBody>
      </p:sp>
      <p:sp>
        <p:nvSpPr>
          <p:cNvPr id="359" name="Google Shape;359;p11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Think of it as loop unrolling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Unroll loop with some factor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Replace all scalar operations with vector operations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Branching is hard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Mask registers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Outer loop vectorization is hard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2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Loop dependencies</a:t>
            </a:r>
            <a:endParaRPr/>
          </a:p>
        </p:txBody>
      </p:sp>
      <p:sp>
        <p:nvSpPr>
          <p:cNvPr id="365" name="Google Shape;365;p12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Vectorization changes the order of computation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Compiler must be able to prove that vectorization will produce correct results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Dependency analysis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3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Example: read-after-write</a:t>
            </a:r>
            <a:endParaRPr/>
          </a:p>
        </p:txBody>
      </p:sp>
      <p:pic>
        <p:nvPicPr>
          <p:cNvPr id="371" name="Google Shape;371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5650" y="2501900"/>
            <a:ext cx="8140700" cy="18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4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Example: write-after-read</a:t>
            </a:r>
            <a:endParaRPr/>
          </a:p>
        </p:txBody>
      </p:sp>
      <p:pic>
        <p:nvPicPr>
          <p:cNvPr id="377" name="Google Shape;37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5650" y="2501900"/>
            <a:ext cx="8140700" cy="185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6c0c013f0c_0_320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Loop vectorization demo</a:t>
            </a:r>
            <a:endParaRPr/>
          </a:p>
        </p:txBody>
      </p:sp>
      <p:sp>
        <p:nvSpPr>
          <p:cNvPr id="383" name="Google Shape;383;g26c0c013f0c_0_320"/>
          <p:cNvSpPr txBox="1"/>
          <p:nvPr>
            <p:ph idx="1" type="body"/>
          </p:nvPr>
        </p:nvSpPr>
        <p:spPr>
          <a:xfrm>
            <a:off x="4931373" y="1673450"/>
            <a:ext cx="66510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/>
              <a:t>-fno-vectorize: </a:t>
            </a:r>
            <a:r>
              <a:rPr lang="en-US" sz="2000" u="sng">
                <a:solidFill>
                  <a:schemeClr val="hlink"/>
                </a:solidFill>
                <a:hlinkClick r:id="rId3"/>
              </a:rPr>
              <a:t>https://godbolt.org/z/3vv46r8ze</a:t>
            </a:r>
            <a:r>
              <a:rPr lang="en-US" sz="2000"/>
              <a:t>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/>
              <a:t>d</a:t>
            </a:r>
            <a:r>
              <a:rPr lang="en-US" sz="2000"/>
              <a:t>efault: </a:t>
            </a:r>
            <a:r>
              <a:rPr lang="en-US" sz="2000" u="sng">
                <a:solidFill>
                  <a:schemeClr val="hlink"/>
                </a:solidFill>
                <a:hlinkClick r:id="rId4"/>
              </a:rPr>
              <a:t>https://godbolt.org/z/frsYGPf6v</a:t>
            </a:r>
            <a:r>
              <a:rPr lang="en-US" sz="2000"/>
              <a:t>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/>
              <a:t>-march=native: </a:t>
            </a:r>
            <a:r>
              <a:rPr lang="en-US" sz="2000" u="sng">
                <a:solidFill>
                  <a:schemeClr val="hlink"/>
                </a:solidFill>
                <a:hlinkClick r:id="rId5"/>
              </a:rPr>
              <a:t>https://godbolt.org/z/9c76bMTos</a:t>
            </a:r>
            <a:r>
              <a:rPr lang="en-US" sz="2000"/>
              <a:t>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84" name="Google Shape;384;g26c0c013f0c_0_3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374" y="1524000"/>
            <a:ext cx="4043549" cy="4750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Superword-level parallelism</a:t>
            </a:r>
            <a:endParaRPr/>
          </a:p>
        </p:txBody>
      </p:sp>
      <p:sp>
        <p:nvSpPr>
          <p:cNvPr id="390" name="Google Shape;390;p15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Aims to combine similar independent instructions into vector instructions</a:t>
            </a:r>
            <a:endParaRPr/>
          </a:p>
        </p:txBody>
      </p:sp>
      <p:pic>
        <p:nvPicPr>
          <p:cNvPr id="391" name="Google Shape;39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0800" y="2106332"/>
            <a:ext cx="6431955" cy="157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32115" y="3721532"/>
            <a:ext cx="8689324" cy="256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7"/>
          <p:cNvSpPr txBox="1"/>
          <p:nvPr>
            <p:ph idx="12" type="sldNum"/>
          </p:nvPr>
        </p:nvSpPr>
        <p:spPr>
          <a:xfrm>
            <a:off x="8501286" y="4454276"/>
            <a:ext cx="28502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7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Loop Vectorization Plan</a:t>
            </a:r>
            <a:endParaRPr/>
          </a:p>
        </p:txBody>
      </p:sp>
      <p:sp>
        <p:nvSpPr>
          <p:cNvPr id="400" name="Google Shape;400;p17"/>
          <p:cNvSpPr txBox="1"/>
          <p:nvPr>
            <p:ph idx="11" type="ftr"/>
          </p:nvPr>
        </p:nvSpPr>
        <p:spPr>
          <a:xfrm>
            <a:off x="2904554" y="4462025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17"/>
          <p:cNvSpPr txBox="1"/>
          <p:nvPr/>
        </p:nvSpPr>
        <p:spPr>
          <a:xfrm>
            <a:off x="5068964" y="3970994"/>
            <a:ext cx="1224217" cy="837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Interleave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Groups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7"/>
          <p:cNvSpPr txBox="1"/>
          <p:nvPr/>
        </p:nvSpPr>
        <p:spPr>
          <a:xfrm>
            <a:off x="2076717" y="3970994"/>
            <a:ext cx="1363712" cy="837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Uniform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Branches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7"/>
          <p:cNvSpPr/>
          <p:nvPr/>
        </p:nvSpPr>
        <p:spPr>
          <a:xfrm>
            <a:off x="6361004" y="3673427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17"/>
          <p:cNvSpPr/>
          <p:nvPr/>
        </p:nvSpPr>
        <p:spPr>
          <a:xfrm>
            <a:off x="6587353" y="3673427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7"/>
          <p:cNvSpPr/>
          <p:nvPr/>
        </p:nvSpPr>
        <p:spPr>
          <a:xfrm>
            <a:off x="6813701" y="3673427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7"/>
          <p:cNvSpPr txBox="1"/>
          <p:nvPr/>
        </p:nvSpPr>
        <p:spPr>
          <a:xfrm>
            <a:off x="699523" y="455302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17"/>
          <p:cNvSpPr txBox="1"/>
          <p:nvPr/>
        </p:nvSpPr>
        <p:spPr>
          <a:xfrm>
            <a:off x="699523" y="4184041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7"/>
          <p:cNvSpPr/>
          <p:nvPr/>
        </p:nvSpPr>
        <p:spPr>
          <a:xfrm>
            <a:off x="2051431" y="3537663"/>
            <a:ext cx="1282948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7"/>
          <p:cNvSpPr txBox="1"/>
          <p:nvPr/>
        </p:nvSpPr>
        <p:spPr>
          <a:xfrm>
            <a:off x="2221971" y="3659173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7"/>
          <p:cNvSpPr txBox="1"/>
          <p:nvPr/>
        </p:nvSpPr>
        <p:spPr>
          <a:xfrm>
            <a:off x="3702010" y="455302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7"/>
          <p:cNvSpPr txBox="1"/>
          <p:nvPr/>
        </p:nvSpPr>
        <p:spPr>
          <a:xfrm>
            <a:off x="3702010" y="4184041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17"/>
          <p:cNvSpPr txBox="1"/>
          <p:nvPr/>
        </p:nvSpPr>
        <p:spPr>
          <a:xfrm>
            <a:off x="7338419" y="455302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17"/>
          <p:cNvSpPr txBox="1"/>
          <p:nvPr/>
        </p:nvSpPr>
        <p:spPr>
          <a:xfrm>
            <a:off x="7338419" y="4184041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17"/>
          <p:cNvSpPr/>
          <p:nvPr/>
        </p:nvSpPr>
        <p:spPr>
          <a:xfrm rot="10800000">
            <a:off x="1008335" y="1458906"/>
            <a:ext cx="961736" cy="1780933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17"/>
          <p:cNvSpPr/>
          <p:nvPr/>
        </p:nvSpPr>
        <p:spPr>
          <a:xfrm>
            <a:off x="3744210" y="1335071"/>
            <a:ext cx="2063751" cy="12607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17"/>
          <p:cNvSpPr txBox="1"/>
          <p:nvPr/>
        </p:nvSpPr>
        <p:spPr>
          <a:xfrm>
            <a:off x="4482008" y="1205507"/>
            <a:ext cx="3237959" cy="667490"/>
          </a:xfrm>
          <a:prstGeom prst="rect">
            <a:avLst/>
          </a:prstGeom>
          <a:solidFill>
            <a:srgbClr val="FFC000"/>
          </a:solidFill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Legality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17"/>
          <p:cNvSpPr/>
          <p:nvPr/>
        </p:nvSpPr>
        <p:spPr>
          <a:xfrm rot="10800000">
            <a:off x="1392911" y="1312300"/>
            <a:ext cx="3034535" cy="48972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17"/>
          <p:cNvSpPr/>
          <p:nvPr/>
        </p:nvSpPr>
        <p:spPr>
          <a:xfrm>
            <a:off x="1487780" y="1677681"/>
            <a:ext cx="772409" cy="44901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7"/>
          <p:cNvSpPr txBox="1"/>
          <p:nvPr/>
        </p:nvSpPr>
        <p:spPr>
          <a:xfrm>
            <a:off x="4475165" y="2356346"/>
            <a:ext cx="3244800" cy="667490"/>
          </a:xfrm>
          <a:prstGeom prst="rect">
            <a:avLst/>
          </a:prstGeom>
          <a:solidFill>
            <a:srgbClr val="FF0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7"/>
          <p:cNvSpPr txBox="1"/>
          <p:nvPr/>
        </p:nvSpPr>
        <p:spPr>
          <a:xfrm>
            <a:off x="2934700" y="1411869"/>
            <a:ext cx="1148509" cy="271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6"/>
              <a:buFont typeface="Arial"/>
              <a:buNone/>
            </a:pPr>
            <a:r>
              <a:rPr b="1" i="0" lang="en-US" sz="1956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Construct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17"/>
          <p:cNvSpPr/>
          <p:nvPr/>
        </p:nvSpPr>
        <p:spPr>
          <a:xfrm>
            <a:off x="1576952" y="1348034"/>
            <a:ext cx="772409" cy="44901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17"/>
          <p:cNvSpPr/>
          <p:nvPr/>
        </p:nvSpPr>
        <p:spPr>
          <a:xfrm>
            <a:off x="5047116" y="3537663"/>
            <a:ext cx="1282948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17"/>
          <p:cNvSpPr txBox="1"/>
          <p:nvPr/>
        </p:nvSpPr>
        <p:spPr>
          <a:xfrm>
            <a:off x="5217656" y="3659173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17"/>
          <p:cNvSpPr/>
          <p:nvPr/>
        </p:nvSpPr>
        <p:spPr>
          <a:xfrm>
            <a:off x="8712669" y="3537663"/>
            <a:ext cx="858371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0B050"/>
          </a:solidFill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17"/>
          <p:cNvSpPr/>
          <p:nvPr/>
        </p:nvSpPr>
        <p:spPr>
          <a:xfrm rot="5400000">
            <a:off x="9866337" y="5179527"/>
            <a:ext cx="1078332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17"/>
          <p:cNvSpPr/>
          <p:nvPr/>
        </p:nvSpPr>
        <p:spPr>
          <a:xfrm>
            <a:off x="9988174" y="5665445"/>
            <a:ext cx="772409" cy="30310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17"/>
          <p:cNvSpPr txBox="1"/>
          <p:nvPr/>
        </p:nvSpPr>
        <p:spPr>
          <a:xfrm>
            <a:off x="7061779" y="3381096"/>
            <a:ext cx="1439568" cy="2511585"/>
          </a:xfrm>
          <a:prstGeom prst="rect">
            <a:avLst/>
          </a:prstGeom>
          <a:solidFill>
            <a:schemeClr val="lt1"/>
          </a:solidFill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.N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2667"/>
              <a:buFont typeface="Arial"/>
              <a:buNone/>
            </a:pPr>
            <a: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17"/>
          <p:cNvSpPr txBox="1"/>
          <p:nvPr/>
        </p:nvSpPr>
        <p:spPr>
          <a:xfrm>
            <a:off x="3423565" y="3373853"/>
            <a:ext cx="1439568" cy="2511585"/>
          </a:xfrm>
          <a:prstGeom prst="rect">
            <a:avLst/>
          </a:prstGeom>
          <a:solidFill>
            <a:schemeClr val="lt1"/>
          </a:solidFill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.1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17"/>
          <p:cNvSpPr txBox="1"/>
          <p:nvPr/>
        </p:nvSpPr>
        <p:spPr>
          <a:xfrm>
            <a:off x="443335" y="3368286"/>
            <a:ext cx="1439568" cy="2216632"/>
          </a:xfrm>
          <a:prstGeom prst="rect">
            <a:avLst/>
          </a:prstGeom>
          <a:noFill/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3C7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3200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2667"/>
              <a:buFont typeface="Arial"/>
              <a:buNone/>
            </a:pPr>
            <a: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17"/>
          <p:cNvSpPr txBox="1"/>
          <p:nvPr/>
        </p:nvSpPr>
        <p:spPr>
          <a:xfrm>
            <a:off x="532225" y="3274854"/>
            <a:ext cx="1439568" cy="2161233"/>
          </a:xfrm>
          <a:prstGeom prst="rect">
            <a:avLst/>
          </a:prstGeom>
          <a:solidFill>
            <a:schemeClr val="lt1"/>
          </a:solidFill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VPlans.0</a:t>
            </a:r>
            <a:br>
              <a:rPr b="0" i="0" lang="en-US" sz="24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800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2667"/>
              <a:buFont typeface="Arial"/>
              <a:buNone/>
            </a:pPr>
            <a: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17"/>
          <p:cNvSpPr txBox="1"/>
          <p:nvPr/>
        </p:nvSpPr>
        <p:spPr>
          <a:xfrm>
            <a:off x="3532978" y="3274853"/>
            <a:ext cx="1439568" cy="2456185"/>
          </a:xfrm>
          <a:prstGeom prst="rect">
            <a:avLst/>
          </a:prstGeom>
          <a:solidFill>
            <a:schemeClr val="lt1"/>
          </a:solidFill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VPlans.1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17"/>
          <p:cNvSpPr txBox="1"/>
          <p:nvPr/>
        </p:nvSpPr>
        <p:spPr>
          <a:xfrm>
            <a:off x="5068964" y="3964551"/>
            <a:ext cx="1224217" cy="837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Interleave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Groups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17"/>
          <p:cNvSpPr txBox="1"/>
          <p:nvPr/>
        </p:nvSpPr>
        <p:spPr>
          <a:xfrm>
            <a:off x="2076717" y="3964551"/>
            <a:ext cx="1363712" cy="837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Uniform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2060"/>
              </a:buClr>
              <a:buSzPts val="1956"/>
              <a:buFont typeface="Arial"/>
              <a:buNone/>
            </a:pPr>
            <a:r>
              <a:rPr b="0" i="0" lang="en-US" sz="1956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Branches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7"/>
          <p:cNvSpPr/>
          <p:nvPr/>
        </p:nvSpPr>
        <p:spPr>
          <a:xfrm>
            <a:off x="6361004" y="3666984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17"/>
          <p:cNvSpPr/>
          <p:nvPr/>
        </p:nvSpPr>
        <p:spPr>
          <a:xfrm>
            <a:off x="6587353" y="3666984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7"/>
          <p:cNvSpPr/>
          <p:nvPr/>
        </p:nvSpPr>
        <p:spPr>
          <a:xfrm>
            <a:off x="6813701" y="3666984"/>
            <a:ext cx="197175" cy="20331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7"/>
          <p:cNvSpPr txBox="1"/>
          <p:nvPr/>
        </p:nvSpPr>
        <p:spPr>
          <a:xfrm>
            <a:off x="7251209" y="3248509"/>
            <a:ext cx="1439568" cy="2456185"/>
          </a:xfrm>
          <a:prstGeom prst="rect">
            <a:avLst/>
          </a:prstGeom>
          <a:solidFill>
            <a:schemeClr val="lt1"/>
          </a:solidFill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VPlans.N</a:t>
            </a:r>
            <a:endParaRPr b="0" i="0" sz="24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2667"/>
              <a:buFont typeface="Arial"/>
              <a:buNone/>
            </a:pPr>
            <a: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7"/>
          <p:cNvSpPr txBox="1"/>
          <p:nvPr/>
        </p:nvSpPr>
        <p:spPr>
          <a:xfrm>
            <a:off x="699523" y="441477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17"/>
          <p:cNvSpPr txBox="1"/>
          <p:nvPr/>
        </p:nvSpPr>
        <p:spPr>
          <a:xfrm>
            <a:off x="699523" y="4045790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17"/>
          <p:cNvSpPr/>
          <p:nvPr/>
        </p:nvSpPr>
        <p:spPr>
          <a:xfrm>
            <a:off x="2051431" y="3531220"/>
            <a:ext cx="1282948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7"/>
          <p:cNvSpPr txBox="1"/>
          <p:nvPr/>
        </p:nvSpPr>
        <p:spPr>
          <a:xfrm>
            <a:off x="2221971" y="3652730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17"/>
          <p:cNvSpPr txBox="1"/>
          <p:nvPr/>
        </p:nvSpPr>
        <p:spPr>
          <a:xfrm>
            <a:off x="3702010" y="441477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17"/>
          <p:cNvSpPr txBox="1"/>
          <p:nvPr/>
        </p:nvSpPr>
        <p:spPr>
          <a:xfrm>
            <a:off x="3702010" y="4045790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17"/>
          <p:cNvSpPr txBox="1"/>
          <p:nvPr/>
        </p:nvSpPr>
        <p:spPr>
          <a:xfrm>
            <a:off x="7338419" y="441477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17"/>
          <p:cNvSpPr txBox="1"/>
          <p:nvPr/>
        </p:nvSpPr>
        <p:spPr>
          <a:xfrm>
            <a:off x="7338419" y="4045790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17"/>
          <p:cNvSpPr/>
          <p:nvPr/>
        </p:nvSpPr>
        <p:spPr>
          <a:xfrm>
            <a:off x="10346250" y="5321597"/>
            <a:ext cx="1442040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070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17"/>
          <p:cNvSpPr txBox="1"/>
          <p:nvPr/>
        </p:nvSpPr>
        <p:spPr>
          <a:xfrm>
            <a:off x="10609498" y="5408350"/>
            <a:ext cx="1104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6"/>
              <a:buFont typeface="Arial"/>
              <a:buNone/>
            </a:pPr>
            <a:r>
              <a:rPr b="1" i="0" lang="en-US" sz="1956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17"/>
          <p:cNvSpPr/>
          <p:nvPr/>
        </p:nvSpPr>
        <p:spPr>
          <a:xfrm rot="10800000">
            <a:off x="1008335" y="1434685"/>
            <a:ext cx="961736" cy="1788892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7"/>
          <p:cNvSpPr txBox="1"/>
          <p:nvPr/>
        </p:nvSpPr>
        <p:spPr>
          <a:xfrm>
            <a:off x="4482008" y="1199065"/>
            <a:ext cx="3237959" cy="667490"/>
          </a:xfrm>
          <a:prstGeom prst="rect">
            <a:avLst/>
          </a:prstGeom>
          <a:solidFill>
            <a:srgbClr val="FFC000"/>
          </a:solidFill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Legality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7"/>
          <p:cNvSpPr/>
          <p:nvPr/>
        </p:nvSpPr>
        <p:spPr>
          <a:xfrm rot="10800000">
            <a:off x="699524" y="1303902"/>
            <a:ext cx="3727921" cy="48972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7"/>
          <p:cNvSpPr/>
          <p:nvPr/>
        </p:nvSpPr>
        <p:spPr>
          <a:xfrm>
            <a:off x="355004" y="1238555"/>
            <a:ext cx="772409" cy="7500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17"/>
          <p:cNvSpPr txBox="1"/>
          <p:nvPr/>
        </p:nvSpPr>
        <p:spPr>
          <a:xfrm>
            <a:off x="4475165" y="2349903"/>
            <a:ext cx="3244800" cy="667490"/>
          </a:xfrm>
          <a:prstGeom prst="rect">
            <a:avLst/>
          </a:prstGeom>
          <a:solidFill>
            <a:srgbClr val="FF00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Planning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17"/>
          <p:cNvSpPr txBox="1"/>
          <p:nvPr/>
        </p:nvSpPr>
        <p:spPr>
          <a:xfrm>
            <a:off x="2719475" y="1405425"/>
            <a:ext cx="13638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6"/>
              <a:buFont typeface="Arial"/>
              <a:buNone/>
            </a:pPr>
            <a:r>
              <a:rPr b="1" i="0" lang="en-US" sz="1956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Construct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7"/>
          <p:cNvSpPr/>
          <p:nvPr/>
        </p:nvSpPr>
        <p:spPr>
          <a:xfrm>
            <a:off x="1383555" y="1684257"/>
            <a:ext cx="772409" cy="3725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17"/>
          <p:cNvSpPr/>
          <p:nvPr/>
        </p:nvSpPr>
        <p:spPr>
          <a:xfrm>
            <a:off x="5047116" y="3531220"/>
            <a:ext cx="1282948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7030A0"/>
          </a:solidFill>
          <a:ln cap="flat" cmpd="sng" w="9525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7"/>
          <p:cNvSpPr txBox="1"/>
          <p:nvPr/>
        </p:nvSpPr>
        <p:spPr>
          <a:xfrm>
            <a:off x="5217656" y="3652730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17"/>
          <p:cNvSpPr txBox="1"/>
          <p:nvPr/>
        </p:nvSpPr>
        <p:spPr>
          <a:xfrm>
            <a:off x="9675963" y="3274854"/>
            <a:ext cx="1439568" cy="1995033"/>
          </a:xfrm>
          <a:prstGeom prst="rect">
            <a:avLst/>
          </a:prstGeom>
          <a:noFill/>
          <a:ln cap="flat" cmpd="sng" w="508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Best</a:t>
            </a:r>
            <a:br>
              <a:rPr b="0" i="0" lang="en-US" sz="2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 cap="none" strike="noStrik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VPlan.N</a:t>
            </a:r>
            <a:endParaRPr b="0" i="0" sz="2400" u="none" cap="none" strike="noStrik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3C71"/>
              </a:buClr>
              <a:buSzPts val="2667"/>
              <a:buFont typeface="Arial"/>
              <a:buNone/>
            </a:pPr>
            <a:r>
              <a:rPr b="0" i="0" lang="en-US" sz="2667" u="none" cap="none" strike="noStrike">
                <a:solidFill>
                  <a:srgbClr val="003C7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225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Arial"/>
              <a:buNone/>
            </a:pPr>
            <a:r>
              <a:t/>
            </a:r>
            <a:endParaRPr b="0" i="0" sz="2667" u="none" cap="none" strike="noStrike">
              <a:solidFill>
                <a:srgbClr val="003C7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17"/>
          <p:cNvSpPr/>
          <p:nvPr/>
        </p:nvSpPr>
        <p:spPr>
          <a:xfrm>
            <a:off x="8712669" y="3531220"/>
            <a:ext cx="858371" cy="464671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0B050"/>
          </a:solidFill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7"/>
          <p:cNvSpPr txBox="1"/>
          <p:nvPr/>
        </p:nvSpPr>
        <p:spPr>
          <a:xfrm>
            <a:off x="8857809" y="4179957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17"/>
          <p:cNvSpPr txBox="1"/>
          <p:nvPr/>
        </p:nvSpPr>
        <p:spPr>
          <a:xfrm>
            <a:off x="9844995" y="4414771"/>
            <a:ext cx="1104971" cy="222497"/>
          </a:xfrm>
          <a:prstGeom prst="rect">
            <a:avLst/>
          </a:prstGeom>
          <a:solidFill>
            <a:srgbClr val="0070C0"/>
          </a:solidFill>
          <a:ln cap="flat" cmpd="sng" w="25400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17"/>
          <p:cNvSpPr txBox="1"/>
          <p:nvPr/>
        </p:nvSpPr>
        <p:spPr>
          <a:xfrm>
            <a:off x="9844995" y="4045790"/>
            <a:ext cx="1104971" cy="222497"/>
          </a:xfrm>
          <a:prstGeom prst="rect">
            <a:avLst/>
          </a:prstGeom>
          <a:solidFill>
            <a:srgbClr val="00B050"/>
          </a:solidFill>
          <a:ln cap="flat" cmpd="sng" w="254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17"/>
          <p:cNvSpPr txBox="1"/>
          <p:nvPr/>
        </p:nvSpPr>
        <p:spPr>
          <a:xfrm>
            <a:off x="1660195" y="5182554"/>
            <a:ext cx="8295532" cy="98052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Have clear VPlans, straightforward Cost &amp; Execute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17"/>
          <p:cNvSpPr txBox="1"/>
          <p:nvPr/>
        </p:nvSpPr>
        <p:spPr>
          <a:xfrm>
            <a:off x="8868793" y="3659177"/>
            <a:ext cx="1301572" cy="2224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endParaRPr b="1" i="0" sz="1956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17"/>
          <p:cNvSpPr/>
          <p:nvPr/>
        </p:nvSpPr>
        <p:spPr>
          <a:xfrm>
            <a:off x="265635" y="2150917"/>
            <a:ext cx="11084652" cy="2932744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8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Outer loop vectorization</a:t>
            </a:r>
            <a:endParaRPr/>
          </a:p>
        </p:txBody>
      </p:sp>
      <p:sp>
        <p:nvSpPr>
          <p:cNvPr id="470" name="Google Shape;470;p18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Vectorize innermost and enclosing outer loops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Interchange outer loop to innermost position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Direct outer loop vectorization in-place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Eliminate innermost loop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9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Vectorization challenges</a:t>
            </a:r>
            <a:endParaRPr/>
          </a:p>
        </p:txBody>
      </p:sp>
      <p:sp>
        <p:nvSpPr>
          <p:cNvPr id="476" name="Google Shape;476;p19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Data alignment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Data must fit cache lines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Aliasing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Pointers can hide data dependencies!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Vectorization cost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CPUs may drop frequencies when using vector instructions</a:t>
            </a:r>
            <a:endParaRPr/>
          </a:p>
          <a:p>
            <a:pPr indent="-508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t/>
            </a:r>
            <a:endParaRPr/>
          </a:p>
          <a:p>
            <a:pPr indent="-508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0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Next time…</a:t>
            </a:r>
            <a:endParaRPr/>
          </a:p>
        </p:txBody>
      </p:sp>
      <p:sp>
        <p:nvSpPr>
          <p:cNvPr id="482" name="Google Shape;482;p20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Backends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Code generation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Today</a:t>
            </a:r>
            <a:endParaRPr/>
          </a:p>
        </p:txBody>
      </p:sp>
      <p:sp>
        <p:nvSpPr>
          <p:cNvPr id="228" name="Google Shape;228;p3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SIMD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SIMT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Vectorization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6c0c013f0c_0_52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</a:t>
            </a:r>
            <a:endParaRPr/>
          </a:p>
        </p:txBody>
      </p:sp>
      <p:sp>
        <p:nvSpPr>
          <p:cNvPr id="488" name="Google Shape;488;g26c0c013f0c_0_52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https://forms.gle/meM77ba76mBd2kAp7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Submission time: </a:t>
            </a:r>
            <a:r>
              <a:rPr b="1" lang="en-US"/>
              <a:t>10 minutes</a:t>
            </a:r>
            <a:r>
              <a:rPr lang="en-US"/>
              <a:t> </a:t>
            </a:r>
            <a:endParaRPr/>
          </a:p>
        </p:txBody>
      </p:sp>
      <p:sp>
        <p:nvSpPr>
          <p:cNvPr id="489" name="Google Shape;489;g26c0c013f0c_0_52"/>
          <p:cNvSpPr txBox="1"/>
          <p:nvPr/>
        </p:nvSpPr>
        <p:spPr>
          <a:xfrm>
            <a:off x="8510750" y="6397900"/>
            <a:ext cx="335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25252"/>
                </a:solidFill>
              </a:rPr>
              <a:t>Backup: </a:t>
            </a:r>
            <a:r>
              <a:rPr lang="en-US" sz="2000" u="sng">
                <a:solidFill>
                  <a:srgbClr val="0068B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me@gooddoog.ru</a:t>
            </a:r>
            <a:r>
              <a:rPr lang="en-US" sz="2000">
                <a:solidFill>
                  <a:srgbClr val="525252"/>
                </a:solidFill>
              </a:rPr>
              <a:t> </a:t>
            </a:r>
            <a:endParaRPr sz="2000">
              <a:solidFill>
                <a:srgbClr val="525252"/>
              </a:solidFill>
            </a:endParaRPr>
          </a:p>
        </p:txBody>
      </p:sp>
      <p:pic>
        <p:nvPicPr>
          <p:cNvPr id="490" name="Google Shape;490;g26c0c013f0c_0_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100" y="1743000"/>
            <a:ext cx="3105150" cy="295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g26c0c013f0c_0_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3400" y="3342100"/>
            <a:ext cx="7927499" cy="1773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1"/>
          <p:cNvSpPr txBox="1"/>
          <p:nvPr>
            <p:ph type="title"/>
          </p:nvPr>
        </p:nvSpPr>
        <p:spPr>
          <a:xfrm>
            <a:off x="571500" y="571501"/>
            <a:ext cx="11010901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Extra materials</a:t>
            </a:r>
            <a:endParaRPr/>
          </a:p>
        </p:txBody>
      </p:sp>
      <p:sp>
        <p:nvSpPr>
          <p:cNvPr id="497" name="Google Shape;497;p21"/>
          <p:cNvSpPr txBox="1"/>
          <p:nvPr>
            <p:ph idx="1" type="body"/>
          </p:nvPr>
        </p:nvSpPr>
        <p:spPr>
          <a:xfrm>
            <a:off x="571500" y="1673402"/>
            <a:ext cx="10837852" cy="4584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▪"/>
            </a:pPr>
            <a:r>
              <a:rPr lang="en-US" sz="1600"/>
              <a:t>Auto-Vectorization in LLVM - 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https://llvm.org/docs/Vectorizers.html</a:t>
            </a:r>
            <a:r>
              <a:rPr lang="en-US" sz="1600"/>
              <a:t> </a:t>
            </a:r>
            <a:endParaRPr sz="1600"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▪"/>
            </a:pPr>
            <a:r>
              <a:rPr lang="en-US" sz="1600"/>
              <a:t>F. Hahn &amp; S. Guggilla “Outer Loop Vectorization in LLVM...” - </a:t>
            </a:r>
            <a:r>
              <a:rPr lang="en-US" sz="1600" u="sng">
                <a:solidFill>
                  <a:schemeClr val="hlink"/>
                </a:solidFill>
                <a:hlinkClick r:id="rId4"/>
              </a:rPr>
              <a:t>https://www.youtube.com/watch?v=jlezxjJLQIg</a:t>
            </a:r>
            <a:endParaRPr sz="1600"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▪"/>
            </a:pPr>
            <a:r>
              <a:rPr lang="en-US" sz="1600"/>
              <a:t>S. Moll “Stories from RV: The LLVM vectorization ecosystem” - </a:t>
            </a:r>
            <a:r>
              <a:rPr lang="en-US" sz="1600" u="sng">
                <a:solidFill>
                  <a:schemeClr val="hlink"/>
                </a:solidFill>
                <a:hlinkClick r:id="rId5"/>
              </a:rPr>
              <a:t>https://www.youtube.com/watch?v=BAZClv6nMxY</a:t>
            </a:r>
            <a:endParaRPr sz="1600"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▪"/>
            </a:pPr>
            <a:r>
              <a:rPr lang="en-US" sz="1600"/>
              <a:t>Outer-Loop Vectorization - Revisited for Short SIMD Architectures - </a:t>
            </a:r>
            <a:r>
              <a:rPr lang="en-US" sz="1600" u="sng">
                <a:solidFill>
                  <a:schemeClr val="hlink"/>
                </a:solidFill>
                <a:hlinkClick r:id="rId6"/>
              </a:rPr>
              <a:t>https://dl.acm.org/doi/pdf/10.1145/1454115.1454119</a:t>
            </a:r>
            <a:r>
              <a:rPr lang="en-US" sz="1600"/>
              <a:t> </a:t>
            </a:r>
            <a:endParaRPr/>
          </a:p>
          <a:p>
            <a:pPr indent="-1270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Single Instruction Multiple Data</a:t>
            </a:r>
            <a:endParaRPr/>
          </a:p>
        </p:txBody>
      </p:sp>
      <p:graphicFrame>
        <p:nvGraphicFramePr>
          <p:cNvPr id="234" name="Google Shape;234;p4"/>
          <p:cNvGraphicFramePr/>
          <p:nvPr/>
        </p:nvGraphicFramePr>
        <p:xfrm>
          <a:off x="2012778" y="195507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{8C92FB8E-6835-43E8-A46C-C53CCD8F08C5}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1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2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3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4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235" name="Google Shape;235;p4"/>
          <p:cNvGraphicFramePr/>
          <p:nvPr/>
        </p:nvGraphicFramePr>
        <p:xfrm>
          <a:off x="2012778" y="261475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{8C92FB8E-6835-43E8-A46C-C53CCD8F08C5}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5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6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7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8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236" name="Google Shape;236;p4"/>
          <p:cNvGraphicFramePr/>
          <p:nvPr/>
        </p:nvGraphicFramePr>
        <p:xfrm>
          <a:off x="2012778" y="34290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{8C92FB8E-6835-43E8-A46C-C53CCD8F08C5}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6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8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10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400" u="none" cap="none" strike="noStrike"/>
                        <a:t>12</a:t>
                      </a:r>
                      <a:endParaRPr sz="2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237" name="Google Shape;237;p4"/>
          <p:cNvSpPr/>
          <p:nvPr/>
        </p:nvSpPr>
        <p:spPr>
          <a:xfrm>
            <a:off x="1400783" y="2291674"/>
            <a:ext cx="369651" cy="369651"/>
          </a:xfrm>
          <a:prstGeom prst="mathPlus">
            <a:avLst>
              <a:gd fmla="val 23520" name="adj1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4"/>
          <p:cNvSpPr/>
          <p:nvPr/>
        </p:nvSpPr>
        <p:spPr>
          <a:xfrm>
            <a:off x="1352144" y="2986391"/>
            <a:ext cx="466928" cy="466928"/>
          </a:xfrm>
          <a:prstGeom prst="mathEqual">
            <a:avLst>
              <a:gd fmla="val 23520" name="adj1"/>
              <a:gd fmla="val 1176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9" name="Google Shape;23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575" y="4018650"/>
            <a:ext cx="4719631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"/>
          <p:cNvSpPr txBox="1"/>
          <p:nvPr/>
        </p:nvSpPr>
        <p:spPr>
          <a:xfrm>
            <a:off x="1118025" y="6400800"/>
            <a:ext cx="559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https://ishuah.com/2021/12/19/a-benchmark-study-simd-intrinsics/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246" name="Google Shape;246;p5"/>
          <p:cNvSpPr txBox="1"/>
          <p:nvPr>
            <p:ph idx="1" type="body"/>
          </p:nvPr>
        </p:nvSpPr>
        <p:spPr>
          <a:xfrm>
            <a:off x="571370" y="1673454"/>
            <a:ext cx="11010900" cy="4574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CPU speed reaches plateau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Power limitations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Chip architects get more transistor budget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800"/>
              <a:buChar char="▪"/>
            </a:pPr>
            <a:r>
              <a:rPr lang="en-US"/>
              <a:t>Doing many operations in parallel is much simpler, than doing operations faster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Two solutions: many cores and many EUs</a:t>
            </a:r>
            <a:endParaRPr/>
          </a:p>
          <a:p>
            <a:pPr indent="-203200" lvl="1" marL="431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400"/>
              <a:buChar char="•"/>
            </a:pPr>
            <a:r>
              <a:rPr lang="en-US"/>
              <a:t>Many applications don’t require independent threads (think of linear algebra)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"/>
          <p:cNvSpPr txBox="1"/>
          <p:nvPr>
            <p:ph type="title"/>
          </p:nvPr>
        </p:nvSpPr>
        <p:spPr>
          <a:xfrm>
            <a:off x="571370" y="571500"/>
            <a:ext cx="11010816" cy="952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4000"/>
              <a:buFont typeface="Arial"/>
              <a:buNone/>
            </a:pPr>
            <a:r>
              <a:rPr lang="en-US"/>
              <a:t>History</a:t>
            </a:r>
            <a:endParaRPr/>
          </a:p>
        </p:txBody>
      </p:sp>
      <p:graphicFrame>
        <p:nvGraphicFramePr>
          <p:cNvPr id="252" name="Google Shape;252;p6"/>
          <p:cNvGraphicFramePr/>
          <p:nvPr/>
        </p:nvGraphicFramePr>
        <p:xfrm>
          <a:off x="202325" y="13503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{38A4292B-7540-4234-8C35-C6B1BA40B776}</a:tableStyleId>
              </a:tblPr>
              <a:tblGrid>
                <a:gridCol w="1389625"/>
                <a:gridCol w="4251575"/>
                <a:gridCol w="3077000"/>
                <a:gridCol w="2729600"/>
              </a:tblGrid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Year</a:t>
                      </a:r>
                      <a:endParaRPr b="1"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Register Length (bits)</a:t>
                      </a:r>
                      <a:endParaRPr b="1"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Instruction Set</a:t>
                      </a:r>
                      <a:endParaRPr b="1"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Architecture</a:t>
                      </a:r>
                      <a:endParaRPr b="1"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1999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128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SSE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x86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1999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128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Altivec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PowerPC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2010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128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VSX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POWER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2011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128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NEON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ARM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2011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256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AVX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x86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3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2013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256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AVX2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x86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512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AVX-512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x86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1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2016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128-2048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SVE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D0D0D"/>
                          </a:solidFill>
                          <a:highlight>
                            <a:srgbClr val="FFFFFF"/>
                          </a:highlight>
                        </a:rPr>
                        <a:t>ARM</a:t>
                      </a:r>
                      <a:endParaRPr sz="1800">
                        <a:solidFill>
                          <a:srgbClr val="0D0D0D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3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6c0c013f0c_0_12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initial </a:t>
            </a:r>
            <a:r>
              <a:rPr lang="en-US">
                <a:solidFill>
                  <a:schemeClr val="lt2"/>
                </a:solidFill>
              </a:rPr>
              <a:t>SISD </a:t>
            </a:r>
            <a:r>
              <a:rPr lang="en-US"/>
              <a:t>version</a:t>
            </a:r>
            <a:endParaRPr/>
          </a:p>
        </p:txBody>
      </p:sp>
      <p:sp>
        <p:nvSpPr>
          <p:cNvPr id="258" name="Google Shape;258;g26c0c013f0c_0_12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g26c0c013f0c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22600"/>
            <a:ext cx="5270776" cy="18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26c0c013f0c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861" y="1568625"/>
            <a:ext cx="6527965" cy="45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6c0c013f0c_0_18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SIMD version (x86, AVX)</a:t>
            </a:r>
            <a:endParaRPr/>
          </a:p>
        </p:txBody>
      </p:sp>
      <p:sp>
        <p:nvSpPr>
          <p:cNvPr id="266" name="Google Shape;266;g26c0c013f0c_0_18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g26c0c013f0c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5" y="1862238"/>
            <a:ext cx="6368501" cy="419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g26c0c013f0c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7175" y="2052100"/>
            <a:ext cx="5854825" cy="38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6c0c013f0c_0_25"/>
          <p:cNvSpPr txBox="1"/>
          <p:nvPr>
            <p:ph type="title"/>
          </p:nvPr>
        </p:nvSpPr>
        <p:spPr>
          <a:xfrm>
            <a:off x="571370" y="571500"/>
            <a:ext cx="11010900" cy="95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Vector add: SIMD version (ARM, NEON)</a:t>
            </a:r>
            <a:endParaRPr/>
          </a:p>
        </p:txBody>
      </p:sp>
      <p:sp>
        <p:nvSpPr>
          <p:cNvPr id="274" name="Google Shape;274;g26c0c013f0c_0_25"/>
          <p:cNvSpPr txBox="1"/>
          <p:nvPr>
            <p:ph idx="1" type="body"/>
          </p:nvPr>
        </p:nvSpPr>
        <p:spPr>
          <a:xfrm>
            <a:off x="571370" y="1673454"/>
            <a:ext cx="11010900" cy="457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g26c0c013f0c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6024"/>
            <a:ext cx="6674301" cy="369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26c0c013f0c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3275" y="2405800"/>
            <a:ext cx="5278725" cy="334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Intel2020">
      <a:dk1>
        <a:srgbClr val="000000"/>
      </a:dk1>
      <a:lt1>
        <a:srgbClr val="FFFFFF"/>
      </a:lt1>
      <a:dk2>
        <a:srgbClr val="004A86"/>
      </a:dk2>
      <a:lt2>
        <a:srgbClr val="525252"/>
      </a:lt2>
      <a:accent1>
        <a:srgbClr val="0068B5"/>
      </a:accent1>
      <a:accent2>
        <a:srgbClr val="00C7FD"/>
      </a:accent2>
      <a:accent3>
        <a:srgbClr val="F6CB4B"/>
      </a:accent3>
      <a:accent4>
        <a:srgbClr val="D96930"/>
      </a:accent4>
      <a:accent5>
        <a:srgbClr val="8F5DA2"/>
      </a:accent5>
      <a:accent6>
        <a:srgbClr val="8BAE46"/>
      </a:accent6>
      <a:hlink>
        <a:srgbClr val="0068B5"/>
      </a:hlink>
      <a:folHlink>
        <a:srgbClr val="0068B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2022-02-11T08:56:50Z</dcterms:created>
  <dc:creator>Batashev, Alexander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77294acb-f791-4422-865e-0b7527e37b89</vt:lpwstr>
  </property>
  <property fmtid="{D5CDD505-2E9C-101B-9397-08002B2CF9AE}" pid="3" name="CTP_TimeStamp">
    <vt:lpwstr>2020-08-21 21:49:33Z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  <property fmtid="{D5CDD505-2E9C-101B-9397-08002B2CF9AE}" pid="8" name="ContentTypeId">
    <vt:lpwstr>0x01010079C5967B1E29274CA6A143F9D247F5D2</vt:lpwstr>
  </property>
</Properties>
</file>